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9" r:id="rId3"/>
    <p:sldId id="267" r:id="rId4"/>
    <p:sldId id="264" r:id="rId5"/>
    <p:sldId id="268" r:id="rId6"/>
    <p:sldId id="269" r:id="rId7"/>
    <p:sldId id="260" r:id="rId8"/>
    <p:sldId id="270" r:id="rId9"/>
    <p:sldId id="271" r:id="rId10"/>
    <p:sldId id="261" r:id="rId11"/>
    <p:sldId id="262" r:id="rId12"/>
    <p:sldId id="263" r:id="rId13"/>
    <p:sldId id="265" r:id="rId14"/>
    <p:sldId id="266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326" autoAdjust="0"/>
  </p:normalViewPr>
  <p:slideViewPr>
    <p:cSldViewPr snapToGrid="0">
      <p:cViewPr>
        <p:scale>
          <a:sx n="93" d="100"/>
          <a:sy n="93" d="100"/>
        </p:scale>
        <p:origin x="-134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17609-DBC8-497F-9FDA-DE548F254DA9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F01EF-1E56-4429-8F58-82A35FB038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116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00050" y="56213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53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069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89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74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AA0B9-B4DF-4DDE-866F-9B08D0282178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10360"/>
            <a:ext cx="9144000" cy="686835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5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3" r:id="rId3"/>
    <p:sldLayoutId id="214748367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/>
        </p:nvSpPr>
        <p:spPr>
          <a:xfrm>
            <a:off x="0" y="5505183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 smtClean="0">
                <a:solidFill>
                  <a:srgbClr val="00B050"/>
                </a:solidFill>
              </a:rPr>
              <a:t>Relações Trabalhistas</a:t>
            </a:r>
            <a:endParaRPr lang="pt-BR" sz="3200" b="1" dirty="0">
              <a:solidFill>
                <a:srgbClr val="00B05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498" y="375354"/>
            <a:ext cx="2079875" cy="83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63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</a:rPr>
              <a:t>RETROSPECTIVA 2019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endParaRPr lang="pt-B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104815" y="1576766"/>
            <a:ext cx="65667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/>
              <a:t>Reforma Trabalhista</a:t>
            </a:r>
            <a:r>
              <a:rPr lang="pt-BR" sz="3200" dirty="0"/>
              <a:t> </a:t>
            </a:r>
            <a:r>
              <a:rPr lang="pt-BR" sz="3200" b="1" dirty="0"/>
              <a:t>iniciada em 2017</a:t>
            </a:r>
            <a:endParaRPr lang="pt-BR" sz="3200" dirty="0"/>
          </a:p>
        </p:txBody>
      </p:sp>
      <p:sp>
        <p:nvSpPr>
          <p:cNvPr id="6" name="Retângulo 5"/>
          <p:cNvSpPr/>
          <p:nvPr/>
        </p:nvSpPr>
        <p:spPr>
          <a:xfrm>
            <a:off x="431515" y="2642139"/>
            <a:ext cx="84741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 smtClean="0"/>
              <a:t>Resultados </a:t>
            </a:r>
            <a:r>
              <a:rPr lang="pt-BR" sz="4000" dirty="0"/>
              <a:t>relevantes: Sucesso à medida que as novas regras vão sendo aplicadas</a:t>
            </a:r>
            <a:r>
              <a:rPr lang="pt-BR" sz="4000" dirty="0" smtClean="0"/>
              <a:t>;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0076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</a:rPr>
              <a:t>RETROSPECTIVA 2019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endParaRPr lang="pt-B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2112032" y="1579919"/>
            <a:ext cx="4969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Reforma Trabalhista</a:t>
            </a:r>
            <a:r>
              <a:rPr lang="pt-BR" sz="2400" dirty="0"/>
              <a:t> </a:t>
            </a:r>
            <a:r>
              <a:rPr lang="pt-BR" sz="2400" b="1" dirty="0"/>
              <a:t>iniciada em 2017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>
            <a:off x="359596" y="2742515"/>
            <a:ext cx="84741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Inovações </a:t>
            </a:r>
            <a:r>
              <a:rPr lang="pt-BR" sz="2800" dirty="0"/>
              <a:t>sensatas propiciaram significativa redução de processos judiciais e igualmente coibiram a chamada Indústria de reclamações, dada a tendência dos empregados de processarem os empregadores por qualquer pretexto e com base em acusações muitas vezes descabidas.</a:t>
            </a:r>
          </a:p>
        </p:txBody>
      </p:sp>
    </p:spTree>
    <p:extLst>
      <p:ext uri="{BB962C8B-B14F-4D97-AF65-F5344CB8AC3E}">
        <p14:creationId xmlns:p14="http://schemas.microsoft.com/office/powerpoint/2010/main" val="211144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</a:rPr>
              <a:t>RETROSPECTIVA 2019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endParaRPr lang="pt-B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236306" y="2766573"/>
            <a:ext cx="8597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Pagamento </a:t>
            </a:r>
            <a:r>
              <a:rPr lang="pt-BR" sz="3200" dirty="0"/>
              <a:t>dos honorários advocatícios, </a:t>
            </a:r>
            <a:r>
              <a:rPr lang="pt-BR" sz="3200" dirty="0" err="1"/>
              <a:t>etc</a:t>
            </a:r>
            <a:r>
              <a:rPr lang="pt-BR" sz="3200" dirty="0"/>
              <a:t>, e </a:t>
            </a:r>
            <a:r>
              <a:rPr lang="pt-BR" sz="3200" dirty="0" smtClean="0"/>
              <a:t>custas processuais </a:t>
            </a:r>
            <a:r>
              <a:rPr lang="pt-BR" sz="3200" dirty="0"/>
              <a:t>fecharam as portas para os chamados </a:t>
            </a:r>
            <a:r>
              <a:rPr lang="pt-BR" sz="3200" dirty="0" smtClean="0"/>
              <a:t>aventureiros </a:t>
            </a:r>
            <a:r>
              <a:rPr lang="pt-BR" sz="3200" dirty="0"/>
              <a:t>judiciais;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112032" y="1579919"/>
            <a:ext cx="4969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Reforma Trabalhista</a:t>
            </a:r>
            <a:r>
              <a:rPr lang="pt-BR" sz="2400" dirty="0"/>
              <a:t> </a:t>
            </a:r>
            <a:r>
              <a:rPr lang="pt-BR" sz="2400" b="1" dirty="0"/>
              <a:t>iniciada em 2017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01286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</a:rPr>
              <a:t>RETROSPECTIVA 2019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endParaRPr lang="pt-B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11620" y="2610444"/>
            <a:ext cx="83631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Facilitou a vidas dos Juízes Trabalhistas, agora as Petições são mais enxutas e Provas bem documentas, consistentes para o Julgamento;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112032" y="1579919"/>
            <a:ext cx="4969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Reforma Trabalhista</a:t>
            </a:r>
            <a:r>
              <a:rPr lang="pt-BR" sz="2400" dirty="0"/>
              <a:t> </a:t>
            </a:r>
            <a:r>
              <a:rPr lang="pt-BR" sz="2400" b="1" dirty="0"/>
              <a:t>iniciada em 2017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6933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95000"/>
                  </a:schemeClr>
                </a:solidFill>
              </a:rPr>
              <a:t>RETROSPECTIVA 2019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pt-BR" sz="2800" dirty="0">
                <a:solidFill>
                  <a:schemeClr val="bg1">
                    <a:lumMod val="95000"/>
                  </a:schemeClr>
                </a:solidFill>
              </a:rPr>
            </a:br>
            <a:endParaRPr lang="pt-B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509571" y="2745904"/>
            <a:ext cx="77765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Redução de novos Processos Judiciais no primeiro ano entre Dez/2017 e Dez/2018: 36%;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112032" y="1579919"/>
            <a:ext cx="4969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Reforma Trabalhista</a:t>
            </a:r>
            <a:r>
              <a:rPr lang="pt-BR" sz="2400" dirty="0"/>
              <a:t> </a:t>
            </a:r>
            <a:r>
              <a:rPr lang="pt-BR" sz="2400" b="1" dirty="0"/>
              <a:t>iniciada em 2017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5422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2415" y="221288"/>
            <a:ext cx="7886700" cy="1325563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28773" y="2500343"/>
            <a:ext cx="85050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Em Dez/2017: 2,4 milhões de processos aguardavam julgamentos. Em Agosto/2018 o </a:t>
            </a:r>
            <a:r>
              <a:rPr lang="pt-BR" sz="3600" dirty="0" smtClean="0"/>
              <a:t>nº </a:t>
            </a:r>
            <a:r>
              <a:rPr lang="pt-BR" sz="3600" dirty="0"/>
              <a:t>caiu para 1,9 milhão de processos e em Dez/2018, caiu para 1,4% milhão;</a:t>
            </a:r>
          </a:p>
        </p:txBody>
      </p:sp>
      <p:sp>
        <p:nvSpPr>
          <p:cNvPr id="8" name="Retângulo 7"/>
          <p:cNvSpPr/>
          <p:nvPr/>
        </p:nvSpPr>
        <p:spPr>
          <a:xfrm>
            <a:off x="1844904" y="1349086"/>
            <a:ext cx="4969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Reforma Trabalhista</a:t>
            </a:r>
            <a:r>
              <a:rPr lang="pt-BR" sz="2400" dirty="0"/>
              <a:t> </a:t>
            </a:r>
            <a:r>
              <a:rPr lang="pt-BR" sz="2400" b="1" dirty="0"/>
              <a:t>iniciada em 2017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402135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2415" y="221288"/>
            <a:ext cx="7886700" cy="1325563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8771" y="2128994"/>
            <a:ext cx="85050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Redução mais significativa de processos: Ações por Danos Morais (em vista de sua  banalização);</a:t>
            </a:r>
          </a:p>
        </p:txBody>
      </p:sp>
      <p:sp>
        <p:nvSpPr>
          <p:cNvPr id="6" name="Retângulo 5"/>
          <p:cNvSpPr/>
          <p:nvPr/>
        </p:nvSpPr>
        <p:spPr>
          <a:xfrm>
            <a:off x="328771" y="4137863"/>
            <a:ext cx="8207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É difícil obter com precisão a economia, mas é unânime que o </a:t>
            </a:r>
            <a:r>
              <a:rPr lang="pt-BR" sz="3600" dirty="0" smtClean="0"/>
              <a:t>número </a:t>
            </a:r>
            <a:r>
              <a:rPr lang="pt-BR" sz="3600" dirty="0"/>
              <a:t>é fantástico;</a:t>
            </a:r>
          </a:p>
        </p:txBody>
      </p:sp>
      <p:sp>
        <p:nvSpPr>
          <p:cNvPr id="8" name="Retângulo 7"/>
          <p:cNvSpPr/>
          <p:nvPr/>
        </p:nvSpPr>
        <p:spPr>
          <a:xfrm>
            <a:off x="1844904" y="1349086"/>
            <a:ext cx="4969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Reforma Trabalhista</a:t>
            </a:r>
            <a:r>
              <a:rPr lang="pt-BR" sz="2400" dirty="0"/>
              <a:t> </a:t>
            </a:r>
            <a:r>
              <a:rPr lang="pt-BR" sz="2400" b="1" dirty="0"/>
              <a:t>iniciada em 2017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307839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2415" y="221288"/>
            <a:ext cx="7886700" cy="1325563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36304" y="2991430"/>
            <a:ext cx="83939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2019 – Primeiro semestre: </a:t>
            </a:r>
            <a:r>
              <a:rPr lang="pt-BR" sz="3600" dirty="0" smtClean="0"/>
              <a:t>número </a:t>
            </a:r>
            <a:r>
              <a:rPr lang="pt-BR" sz="3600" dirty="0"/>
              <a:t>de Ações caiu para 959 mil;</a:t>
            </a:r>
          </a:p>
        </p:txBody>
      </p:sp>
      <p:sp>
        <p:nvSpPr>
          <p:cNvPr id="8" name="Retângulo 7"/>
          <p:cNvSpPr/>
          <p:nvPr/>
        </p:nvSpPr>
        <p:spPr>
          <a:xfrm>
            <a:off x="1844904" y="1349086"/>
            <a:ext cx="4969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Reforma Trabalhista</a:t>
            </a:r>
            <a:r>
              <a:rPr lang="pt-BR" sz="2400" dirty="0"/>
              <a:t> </a:t>
            </a:r>
            <a:r>
              <a:rPr lang="pt-BR" sz="2400" b="1" dirty="0"/>
              <a:t>iniciada em 2017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70581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82415" y="1549636"/>
            <a:ext cx="765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/>
              <a:t>Convenções Coletivas de </a:t>
            </a:r>
            <a:r>
              <a:rPr lang="pt-BR" sz="2400" b="1" dirty="0" smtClean="0"/>
              <a:t>Trabalho Estado </a:t>
            </a:r>
            <a:r>
              <a:rPr lang="pt-BR" sz="2400" b="1" dirty="0" smtClean="0"/>
              <a:t>de São Paulo</a:t>
            </a:r>
          </a:p>
        </p:txBody>
      </p:sp>
      <p:sp>
        <p:nvSpPr>
          <p:cNvPr id="5" name="Retângulo 4"/>
          <p:cNvSpPr/>
          <p:nvPr/>
        </p:nvSpPr>
        <p:spPr>
          <a:xfrm>
            <a:off x="287676" y="2219785"/>
            <a:ext cx="854610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Resultados relevantes</a:t>
            </a:r>
            <a:r>
              <a:rPr lang="pt-BR" sz="2800" dirty="0"/>
              <a:t>. </a:t>
            </a:r>
            <a:endParaRPr lang="pt-BR" sz="2800" dirty="0" smtClean="0"/>
          </a:p>
          <a:p>
            <a:pPr algn="just"/>
            <a:endParaRPr lang="pt-BR" sz="2800" dirty="0"/>
          </a:p>
          <a:p>
            <a:pPr algn="just"/>
            <a:r>
              <a:rPr lang="pt-BR" sz="3200" dirty="0" smtClean="0"/>
              <a:t>O SIMEFRE </a:t>
            </a:r>
            <a:r>
              <a:rPr lang="pt-BR" sz="3200" dirty="0"/>
              <a:t>concluiu negociações com todas as Centrais, incluindo as bases de Campinas/Região, Limeira/Região, Baixada Santista e São José dos Campos/Região, essas centrais (</a:t>
            </a:r>
            <a:r>
              <a:rPr lang="pt-BR" sz="3200" dirty="0" err="1"/>
              <a:t>Conlutas</a:t>
            </a:r>
            <a:r>
              <a:rPr lang="pt-BR" sz="3200" dirty="0"/>
              <a:t> e a Intersindical) há anos apresentam enormes dificuldades nas negociações.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82415" y="22128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smtClean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41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00692" y="1459453"/>
            <a:ext cx="8433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 smtClean="0"/>
              <a:t>Metas </a:t>
            </a:r>
            <a:r>
              <a:rPr lang="pt-BR" sz="2400" b="1" dirty="0"/>
              <a:t>2020: </a:t>
            </a:r>
            <a:endParaRPr lang="pt-BR" sz="2400" b="1" dirty="0" smtClean="0"/>
          </a:p>
          <a:p>
            <a:pPr lvl="0" algn="ctr"/>
            <a:r>
              <a:rPr lang="pt-BR" sz="2400" b="1" dirty="0" smtClean="0"/>
              <a:t>Continuidade </a:t>
            </a:r>
            <a:r>
              <a:rPr lang="pt-BR" sz="2400" b="1" dirty="0"/>
              <a:t>da Reforma Trabalhista e a desejada </a:t>
            </a:r>
            <a:r>
              <a:rPr lang="pt-BR" sz="2400" b="1" dirty="0" smtClean="0"/>
              <a:t> </a:t>
            </a:r>
            <a:r>
              <a:rPr lang="pt-BR" sz="2400" b="1" dirty="0"/>
              <a:t>Reforma Sindical:</a:t>
            </a:r>
            <a:endParaRPr lang="pt-BR" sz="2400" dirty="0"/>
          </a:p>
        </p:txBody>
      </p:sp>
      <p:sp>
        <p:nvSpPr>
          <p:cNvPr id="5" name="Retângulo 4"/>
          <p:cNvSpPr/>
          <p:nvPr/>
        </p:nvSpPr>
        <p:spPr>
          <a:xfrm>
            <a:off x="267128" y="3317059"/>
            <a:ext cx="85666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Continuidade através da M.P. n. 905 que trouxe mais reformas e que irá agora para o Congresso Nacional: PLR teve alteração significativa, Controle de Jornada de Trabalho, Trabalho aos domingos e feriados </a:t>
            </a:r>
            <a:r>
              <a:rPr lang="pt-BR" sz="2800" dirty="0" err="1"/>
              <a:t>etc</a:t>
            </a:r>
            <a:r>
              <a:rPr lang="pt-BR" sz="2800" dirty="0"/>
              <a:t> </a:t>
            </a:r>
            <a:r>
              <a:rPr lang="pt-BR" sz="2800" dirty="0" err="1"/>
              <a:t>etc</a:t>
            </a:r>
            <a:r>
              <a:rPr lang="pt-BR" sz="2800" dirty="0"/>
              <a:t>;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82415" y="22128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smtClean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691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582415" y="22128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smtClean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90418" y="2763157"/>
            <a:ext cx="85666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O que ainda falta para darmos continuidade nas reformas com base no brilhante estudo da C.N.I</a:t>
            </a:r>
            <a:r>
              <a:rPr lang="pt-BR" sz="2800" dirty="0" smtClean="0"/>
              <a:t>:</a:t>
            </a:r>
            <a:br>
              <a:rPr lang="pt-BR" sz="2800" dirty="0" smtClean="0"/>
            </a:br>
            <a:endParaRPr lang="pt-BR" sz="2800" dirty="0"/>
          </a:p>
          <a:p>
            <a:r>
              <a:rPr lang="pt-BR" sz="2800" dirty="0" smtClean="0"/>
              <a:t>Exemplos </a:t>
            </a:r>
            <a:r>
              <a:rPr lang="pt-BR" sz="2800" dirty="0"/>
              <a:t>das mais relevantes: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 </a:t>
            </a:r>
            <a:r>
              <a:rPr lang="pt-BR" sz="2800" dirty="0" smtClean="0"/>
              <a:t>Trabalho </a:t>
            </a:r>
            <a:r>
              <a:rPr lang="pt-BR" sz="2800" dirty="0"/>
              <a:t>Noturno;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Regulamentação </a:t>
            </a:r>
            <a:r>
              <a:rPr lang="pt-BR" sz="2800" dirty="0"/>
              <a:t>das atividades profissionais: projetos de diferenciação e consequente desequilíbrios gerando injustiças e custos elevados;</a:t>
            </a:r>
          </a:p>
        </p:txBody>
      </p:sp>
      <p:sp>
        <p:nvSpPr>
          <p:cNvPr id="7" name="Retângulo 6"/>
          <p:cNvSpPr/>
          <p:nvPr/>
        </p:nvSpPr>
        <p:spPr>
          <a:xfrm>
            <a:off x="164387" y="1430192"/>
            <a:ext cx="87926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/>
              <a:t>Metas 2020: </a:t>
            </a:r>
          </a:p>
          <a:p>
            <a:pPr lvl="0" algn="ctr"/>
            <a:r>
              <a:rPr lang="pt-BR" sz="2400" b="1" dirty="0"/>
              <a:t>Continuidade da Reforma Trabalhista e a desejada  Reforma Sindical: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224237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82415" y="2835788"/>
            <a:ext cx="83426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Trabalho de expatriados</a:t>
            </a:r>
            <a:r>
              <a:rPr lang="pt-BR" sz="2800" dirty="0" smtClean="0"/>
              <a:t>;</a:t>
            </a:r>
            <a:r>
              <a:rPr lang="pt-BR" sz="2800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Adicionais </a:t>
            </a:r>
            <a:r>
              <a:rPr lang="pt-BR" sz="2800" dirty="0"/>
              <a:t>de Insalubridade e de Periculosidade: revisão geral das normas: </a:t>
            </a:r>
            <a:r>
              <a:rPr lang="pt-BR" sz="2800" dirty="0" err="1"/>
              <a:t>Ex</a:t>
            </a:r>
            <a:r>
              <a:rPr lang="pt-BR" sz="2800" dirty="0"/>
              <a:t>: Seguro de vida substituindo o Adicional de Periculosidade</a:t>
            </a:r>
            <a:r>
              <a:rPr lang="pt-BR" sz="2800" dirty="0" smtClean="0"/>
              <a:t>;</a:t>
            </a:r>
            <a:r>
              <a:rPr lang="pt-BR" sz="2800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Desoneração </a:t>
            </a:r>
            <a:r>
              <a:rPr lang="pt-BR" sz="2800" dirty="0"/>
              <a:t>da Folha de Pagamentos</a:t>
            </a:r>
            <a:r>
              <a:rPr lang="pt-BR" sz="2800" dirty="0" smtClean="0"/>
              <a:t>;</a:t>
            </a:r>
            <a:r>
              <a:rPr lang="pt-BR" sz="2800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Obrigatoriedade </a:t>
            </a:r>
            <a:r>
              <a:rPr lang="pt-BR" sz="2800" dirty="0"/>
              <a:t>da Comissão de Conciliação Prévia - CCP</a:t>
            </a:r>
            <a:r>
              <a:rPr lang="pt-BR" sz="2800" dirty="0" smtClean="0"/>
              <a:t>;</a:t>
            </a: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82415" y="22128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smtClean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64387" y="1430192"/>
            <a:ext cx="87926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/>
              <a:t>Metas 2020: </a:t>
            </a:r>
          </a:p>
          <a:p>
            <a:pPr lvl="0" algn="ctr"/>
            <a:r>
              <a:rPr lang="pt-BR" sz="2400" b="1" dirty="0"/>
              <a:t>Continuidade da Reforma Trabalhista e a desejada  Reforma Sindical: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48010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20" y="5633357"/>
            <a:ext cx="2324458" cy="930912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818721" y="23748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 smtClean="0">
                <a:solidFill>
                  <a:schemeClr val="bg1">
                    <a:lumMod val="95000"/>
                  </a:schemeClr>
                </a:solidFill>
              </a:rPr>
              <a:t>TEMAS TRABALHISTAS RELEVANTES</a:t>
            </a:r>
            <a:endParaRPr lang="pt-BR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864944" y="3244334"/>
            <a:ext cx="541411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/>
              <a:t>Muito grato pela atenção de todos</a:t>
            </a:r>
            <a:r>
              <a:rPr lang="pt-BR" sz="2800" dirty="0" smtClean="0"/>
              <a:t>.</a:t>
            </a:r>
          </a:p>
          <a:p>
            <a:pPr algn="ctr"/>
            <a:endParaRPr lang="pt-BR" sz="2800" dirty="0"/>
          </a:p>
          <a:p>
            <a:pPr algn="ctr"/>
            <a:r>
              <a:rPr lang="pt-BR" sz="2800" dirty="0" smtClean="0"/>
              <a:t>Antonio Lúcio </a:t>
            </a:r>
            <a:r>
              <a:rPr lang="pt-BR" sz="2800" dirty="0" err="1" smtClean="0"/>
              <a:t>Molognoni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6068828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424</Words>
  <Application>Microsoft Office PowerPoint</Application>
  <PresentationFormat>Apresentação na tela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RETROSPECTIVA 2019 TEMAS TRABALHISTAS RELEVANTES </vt:lpstr>
      <vt:lpstr>RETROSPECTIVA 2019 TEMAS TRABALHISTAS RELEVANTES </vt:lpstr>
      <vt:lpstr>RETROSPECTIVA 2019 TEMAS TRABALHISTAS RELEVANTES </vt:lpstr>
      <vt:lpstr>RETROSPECTIVA 2019 TEMAS TRABALHISTAS RELEVANTES </vt:lpstr>
      <vt:lpstr>RETROSPECTIVA 2019 TEMAS TRABALHISTAS RELEVANTES </vt:lpstr>
      <vt:lpstr>TEMAS TRABALHISTAS RELEVANTES</vt:lpstr>
      <vt:lpstr>TEMAS TRABALHISTAS RELEVANTES</vt:lpstr>
      <vt:lpstr>TEMAS TRABALHISTAS RELEVANTES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Insight trade</dc:creator>
  <cp:lastModifiedBy>Paulo</cp:lastModifiedBy>
  <cp:revision>18</cp:revision>
  <dcterms:created xsi:type="dcterms:W3CDTF">2016-06-07T22:19:05Z</dcterms:created>
  <dcterms:modified xsi:type="dcterms:W3CDTF">2019-11-28T18:13:42Z</dcterms:modified>
</cp:coreProperties>
</file>