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87" r:id="rId2"/>
  </p:sldMasterIdLst>
  <p:handoutMasterIdLst>
    <p:handoutMasterId r:id="rId14"/>
  </p:handoutMasterIdLst>
  <p:sldIdLst>
    <p:sldId id="256" r:id="rId3"/>
    <p:sldId id="267" r:id="rId4"/>
    <p:sldId id="262" r:id="rId5"/>
    <p:sldId id="270" r:id="rId6"/>
    <p:sldId id="271" r:id="rId7"/>
    <p:sldId id="264" r:id="rId8"/>
    <p:sldId id="266" r:id="rId9"/>
    <p:sldId id="269" r:id="rId10"/>
    <p:sldId id="265" r:id="rId11"/>
    <p:sldId id="268" r:id="rId12"/>
    <p:sldId id="275" r:id="rId13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3" d="100"/>
          <a:sy n="83" d="100"/>
        </p:scale>
        <p:origin x="145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40\Simefre\Carlos\SIMEFRE\FINAL%20DE%20ANO\2019\PARTES%20E%20PE&#199;AS%20DUAS%20RODAS\PARTES%20E%20PE&#199;AS%20BICICLETA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40\Simefre\Carlos\SIMEFRE\FINAL%20DE%20ANO\2019\PARTES%20E%20PE&#199;AS%20DUAS%20RODAS\PARTES%20E%20PE&#199;AS%20BICICLET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40\Simefre\Carlos\SIMEFRE\FINAL%20DE%20ANO\2019\PARTES%20E%20PE&#199;AS%20DUAS%20RODAS\APRESENTACAO%20SIMEFRE%20BICICLETAS%20e%20motos%20PARTES%20E%20PECAS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40\Simefre\Carlos\SIMEFRE\FINAL%20DE%20ANO\2019\PARTES%20E%20PE&#199;AS%20DUAS%20RODAS\APRESENTACAO%20SIMEFRE%20BICICLETAS%20e%20motos%20PARTES%20E%20PECAS%20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40\Simefre\Carlos\SIMEFRE\FINAL%20DE%20ANO\2019\PARTES%20E%20PE&#199;AS%20DUAS%20RODAS\APRESENTACAO%20SIMEFRE%20BICICLETAS%20e%20motos%20PARTES%20E%20PECAS%2020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IMPORTAÇÕES PARTES E PEÇAS DE BICICLETAS 2015 A 2019 (Kg Liq) </a:t>
            </a:r>
            <a:endParaRPr lang="pt-BR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BICICLETAS.xlsx]Resultado'!$P$16</c:f>
              <c:numCache>
                <c:formatCode>_-* #,##0_-;\-* #,##0_-;_-* "-"??_-;_-@_-</c:formatCode>
                <c:ptCount val="1"/>
                <c:pt idx="0">
                  <c:v>46581853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6-475E-B0D7-1E632F33408F}"/>
            </c:ext>
          </c:extLst>
        </c:ser>
        <c:ser>
          <c:idx val="1"/>
          <c:order val="1"/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BICICLETAS.xlsx]Resultado'!$T$16</c:f>
              <c:numCache>
                <c:formatCode>_-* #,##0_-;\-* #,##0_-;_-* "-"??_-;_-@_-</c:formatCode>
                <c:ptCount val="1"/>
                <c:pt idx="0">
                  <c:v>38517714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6-475E-B0D7-1E632F33408F}"/>
            </c:ext>
          </c:extLst>
        </c:ser>
        <c:ser>
          <c:idx val="2"/>
          <c:order val="2"/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BICICLETAS.xlsx]Resultado'!$X$16</c:f>
              <c:numCache>
                <c:formatCode>_-* #,##0_-;\-* #,##0_-;_-* "-"??_-;_-@_-</c:formatCode>
                <c:ptCount val="1"/>
                <c:pt idx="0">
                  <c:v>45043858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E6-475E-B0D7-1E632F33408F}"/>
            </c:ext>
          </c:extLst>
        </c:ser>
        <c:ser>
          <c:idx val="3"/>
          <c:order val="3"/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BICICLETAS.xlsx]Resultado'!$AB$16</c:f>
              <c:numCache>
                <c:formatCode>_-* #,##0_-;\-* #,##0_-;_-* "-"??_-;_-@_-</c:formatCode>
                <c:ptCount val="1"/>
                <c:pt idx="0">
                  <c:v>55814827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E6-475E-B0D7-1E632F33408F}"/>
            </c:ext>
          </c:extLst>
        </c:ser>
        <c:ser>
          <c:idx val="4"/>
          <c:order val="4"/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BICICLETAS.xlsx]Resultado'!$B$21:$B$25</c:f>
              <c:strCache>
                <c:ptCount val="5"/>
                <c:pt idx="0">
                  <c:v> 2.015 </c:v>
                </c:pt>
                <c:pt idx="1">
                  <c:v> 2.016 </c:v>
                </c:pt>
                <c:pt idx="2">
                  <c:v> 2.017 </c:v>
                </c:pt>
                <c:pt idx="3">
                  <c:v> 2.018 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BICICLETAS.xlsx]Resultado'!$AF$17</c:f>
              <c:numCache>
                <c:formatCode>_-* #,##0_-;\-* #,##0_-;_-* "-"??_-;_-@_-</c:formatCode>
                <c:ptCount val="1"/>
                <c:pt idx="0">
                  <c:v>61356616.800000004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E6-475E-B0D7-1E632F334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964416"/>
        <c:axId val="339983328"/>
      </c:barChart>
      <c:catAx>
        <c:axId val="196964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9983328"/>
        <c:crosses val="autoZero"/>
        <c:auto val="1"/>
        <c:lblAlgn val="ctr"/>
        <c:lblOffset val="100"/>
        <c:noMultiLvlLbl val="0"/>
      </c:catAx>
      <c:valAx>
        <c:axId val="339983328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696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0" cap="flat" cmpd="sng" algn="ctr">
      <a:solidFill>
        <a:schemeClr val="accent1">
          <a:lumMod val="5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 smtClean="0">
                <a:effectLst/>
              </a:rPr>
              <a:t>2015 </a:t>
            </a:r>
            <a:r>
              <a:rPr lang="en-US" sz="1800" b="0" i="0" baseline="0" dirty="0">
                <a:effectLst/>
              </a:rPr>
              <a:t>A 2019 (US$ FOB/Kg </a:t>
            </a:r>
            <a:r>
              <a:rPr lang="en-US" sz="1800" b="0" i="0" baseline="0" dirty="0" err="1">
                <a:effectLst/>
              </a:rPr>
              <a:t>Liq</a:t>
            </a:r>
            <a:r>
              <a:rPr lang="en-US" sz="1800" b="0" i="0" baseline="0" dirty="0">
                <a:effectLst/>
              </a:rPr>
              <a:t>) </a:t>
            </a:r>
            <a:endParaRPr lang="pt-BR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'[PARTES E PEÇAS BICICLETAS.xlsx]Resultado'!$O$45:$S$45</c:f>
              <c:strCache>
                <c:ptCount val="5"/>
                <c:pt idx="0">
                  <c:v>2.015</c:v>
                </c:pt>
                <c:pt idx="1">
                  <c:v>2.016</c:v>
                </c:pt>
                <c:pt idx="2">
                  <c:v>2.017</c:v>
                </c:pt>
                <c:pt idx="3">
                  <c:v>2.018</c:v>
                </c:pt>
                <c:pt idx="4">
                  <c:v>2019*</c:v>
                </c:pt>
              </c:strCache>
            </c:strRef>
          </c:cat>
          <c:val>
            <c:numRef>
              <c:f>'[PARTES E PEÇAS BICICLETAS.xlsx]Resultado'!$O$44:$S$44</c:f>
              <c:numCache>
                <c:formatCode>General</c:formatCode>
                <c:ptCount val="5"/>
                <c:pt idx="0">
                  <c:v>3.78</c:v>
                </c:pt>
                <c:pt idx="1">
                  <c:v>3.66</c:v>
                </c:pt>
                <c:pt idx="2">
                  <c:v>4.09</c:v>
                </c:pt>
                <c:pt idx="3">
                  <c:v>4.2</c:v>
                </c:pt>
                <c:pt idx="4">
                  <c:v>4.38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70-4406-8F89-FBDF4BAAA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7628672"/>
        <c:axId val="726362960"/>
      </c:barChart>
      <c:catAx>
        <c:axId val="6776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26362960"/>
        <c:crosses val="autoZero"/>
        <c:auto val="1"/>
        <c:lblAlgn val="ctr"/>
        <c:lblOffset val="100"/>
        <c:noMultiLvlLbl val="0"/>
      </c:catAx>
      <c:valAx>
        <c:axId val="726362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762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0" cap="flat" cmpd="sng" algn="ctr">
      <a:solidFill>
        <a:schemeClr val="accent1">
          <a:lumMod val="5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MERCADO DE PARTES E PEÇAS (%) PARA MOTOCICLETAS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'[APRESENTACAO SIMEFRE BICICLETAS e motos PARTES E PECAS 2018.xlsx]motocicleta'!$C$91:$G$91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2019*</c:v>
                </c:pt>
              </c:strCache>
            </c:strRef>
          </c:cat>
          <c:val>
            <c:numRef>
              <c:f>'[APRESENTACAO SIMEFRE BICICLETAS e motos PARTES E PECAS 2018.xlsx]motocicleta'!$C$92:$G$92</c:f>
              <c:numCache>
                <c:formatCode>_(* #,##0.00_);_(* \(#,##0.00\);_(* "-"??_);_(@_)</c:formatCode>
                <c:ptCount val="5"/>
                <c:pt idx="0" formatCode="General">
                  <c:v>100</c:v>
                </c:pt>
                <c:pt idx="1">
                  <c:v>88.6634844868735</c:v>
                </c:pt>
                <c:pt idx="2">
                  <c:v>87.372532002603592</c:v>
                </c:pt>
                <c:pt idx="3">
                  <c:v>93.089607290084601</c:v>
                </c:pt>
                <c:pt idx="4">
                  <c:v>101.00222390974179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E-40C6-8FE7-50AC72E15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0480928"/>
        <c:axId val="193113504"/>
      </c:barChart>
      <c:catAx>
        <c:axId val="59048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3113504"/>
        <c:crosses val="autoZero"/>
        <c:auto val="1"/>
        <c:lblAlgn val="ctr"/>
        <c:lblOffset val="100"/>
        <c:noMultiLvlLbl val="0"/>
      </c:catAx>
      <c:valAx>
        <c:axId val="193113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90480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0" cap="flat" cmpd="sng" algn="ctr">
      <a:solidFill>
        <a:schemeClr val="accent1">
          <a:lumMod val="5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IMPORTAÇÕES</a:t>
            </a:r>
            <a:r>
              <a:rPr lang="en-US" baseline="0"/>
              <a:t> DE PARTES E PEÇAS DE MOTOCICLETAS (Kg Liq)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6569197600727999E-2"/>
                  <c:y val="5.9104714822659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6DB-4C52-B927-DDEF60630960}"/>
                </c:ext>
              </c:extLst>
            </c:dLbl>
            <c:dLbl>
              <c:idx val="3"/>
              <c:layout>
                <c:manualLayout>
                  <c:x val="-2.8996095801274154E-2"/>
                  <c:y val="5.1716625469827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DB-4C52-B927-DDEF606309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'[APRESENTACAO SIMEFRE BICICLETAS e motos PARTES E PECAS 2018.xlsx]motocicleta'!$C$139:$G$139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2019*</c:v>
                </c:pt>
              </c:strCache>
            </c:strRef>
          </c:cat>
          <c:val>
            <c:numRef>
              <c:f>'[APRESENTACAO SIMEFRE BICICLETAS e motos PARTES E PECAS 2018.xlsx]motocicleta'!$C$138:$G$138</c:f>
              <c:numCache>
                <c:formatCode>_-* #,##0_-;\-* #,##0_-;_-* "-"??_-;_-@_-</c:formatCode>
                <c:ptCount val="5"/>
                <c:pt idx="0">
                  <c:v>65057002</c:v>
                </c:pt>
                <c:pt idx="1">
                  <c:v>48751992</c:v>
                </c:pt>
                <c:pt idx="2">
                  <c:v>80087710</c:v>
                </c:pt>
                <c:pt idx="3">
                  <c:v>83797587</c:v>
                </c:pt>
                <c:pt idx="4">
                  <c:v>75381652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DB-4C52-B927-DDEF60630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707696"/>
        <c:axId val="624187504"/>
      </c:barChart>
      <c:catAx>
        <c:axId val="67170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24187504"/>
        <c:crosses val="autoZero"/>
        <c:auto val="1"/>
        <c:lblAlgn val="ctr"/>
        <c:lblOffset val="100"/>
        <c:noMultiLvlLbl val="0"/>
      </c:catAx>
      <c:valAx>
        <c:axId val="624187504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170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0" cap="flat" cmpd="sng" algn="ctr">
      <a:solidFill>
        <a:schemeClr val="accent1">
          <a:lumMod val="5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IMPORTAÇÕES</a:t>
            </a:r>
            <a:r>
              <a:rPr lang="pt-BR" baseline="0"/>
              <a:t> DE PARTES E PEÇAS DE MOTOCICLETAS (US$ FOB / Kg Liq)</a:t>
            </a:r>
            <a:endParaRPr lang="pt-B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'[APRESENTACAO SIMEFRE BICICLETAS e motos PARTES E PECAS 2018.xlsx]motocicleta'!$C$91:$G$91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2019*</c:v>
                </c:pt>
              </c:strCache>
            </c:strRef>
          </c:cat>
          <c:val>
            <c:numRef>
              <c:f>'[APRESENTACAO SIMEFRE BICICLETAS e motos PARTES E PECAS 2018.xlsx]motocicleta'!$C$102:$G$102</c:f>
              <c:numCache>
                <c:formatCode>General</c:formatCode>
                <c:ptCount val="5"/>
                <c:pt idx="0">
                  <c:v>7.23</c:v>
                </c:pt>
                <c:pt idx="1">
                  <c:v>6.04</c:v>
                </c:pt>
                <c:pt idx="2">
                  <c:v>4.9800000000000004</c:v>
                </c:pt>
                <c:pt idx="3">
                  <c:v>5.42</c:v>
                </c:pt>
                <c:pt idx="4">
                  <c:v>6.01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3-4509-AD7A-EFAC7DE9B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707280"/>
        <c:axId val="671708112"/>
      </c:barChart>
      <c:catAx>
        <c:axId val="6717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1708112"/>
        <c:crosses val="autoZero"/>
        <c:auto val="1"/>
        <c:lblAlgn val="ctr"/>
        <c:lblOffset val="100"/>
        <c:noMultiLvlLbl val="0"/>
      </c:catAx>
      <c:valAx>
        <c:axId val="67170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1707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0" cap="flat" cmpd="sng" algn="ctr">
      <a:solidFill>
        <a:schemeClr val="accent1">
          <a:lumMod val="5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6T08:08:47.476" idx="1">
    <p:pos x="10" y="10"/>
    <p:text/>
    <p:extLst>
      <p:ext uri="{C676402C-5697-4E1C-873F-D02D1690AC5C}">
        <p15:threadingInfo xmlns:p15="http://schemas.microsoft.com/office/powerpoint/2012/main" timeZoneBias="12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0.25333</cdr:x>
      <cdr:y>0.85943</cdr:y>
    </cdr:from>
    <cdr:to>
      <cdr:x>0.88</cdr:x>
      <cdr:y>0.93113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68151" y="2641586"/>
          <a:ext cx="3384376" cy="220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200" dirty="0" smtClean="0"/>
            <a:t>2.015          2.016          2.017         2.018         2.019*</a:t>
          </a:r>
          <a:endParaRPr lang="pt-BR" sz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E3D06-4984-4464-AFCB-286C9CEAC24A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93AEF-0E87-4630-9018-B9547EB2EA0E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-10685"/>
            <a:ext cx="9063567" cy="7458999"/>
          </a:xfrm>
          <a:prstGeom prst="rect">
            <a:avLst/>
          </a:prstGeom>
        </p:spPr>
      </p:pic>
      <p:pic>
        <p:nvPicPr>
          <p:cNvPr id="7" name="Espaço Reservado para Conteúdo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69" y="6692995"/>
            <a:ext cx="1798970" cy="61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40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39736-426D-4DB9-96B6-B8C59A9F5310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2EE-EEB4-4EAB-91BE-35D264C270A3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844"/>
            <a:ext cx="9144000" cy="6870915"/>
          </a:xfrm>
          <a:prstGeom prst="rect">
            <a:avLst/>
          </a:prstGeom>
        </p:spPr>
      </p:pic>
      <p:pic>
        <p:nvPicPr>
          <p:cNvPr id="8" name="Espaço Reservado para Conteúdo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165304"/>
            <a:ext cx="1814935" cy="56656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57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9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057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805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98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29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38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05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624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3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578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49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9736-426D-4DB9-96B6-B8C59A9F5310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B2EE-EEB4-4EAB-91BE-35D264C270A3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9844"/>
            <a:ext cx="9144000" cy="6870915"/>
          </a:xfrm>
          <a:prstGeom prst="rect">
            <a:avLst/>
          </a:prstGeom>
        </p:spPr>
      </p:pic>
      <p:pic>
        <p:nvPicPr>
          <p:cNvPr id="8" name="Espaço Reservado para Conteúdo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165304"/>
            <a:ext cx="1814935" cy="56656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F302B-0E69-491C-A748-35B42508D8AE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093BA-98A6-4318-AE4D-2CF0A4352A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93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9" r:id="rId10"/>
    <p:sldLayoutId id="2147483697" r:id="rId11"/>
    <p:sldLayoutId id="2147483698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://comexstat.mdic.gov.br/pt/gera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://comexstat.mdic.gov.br/pt/gera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hyperlink" Target="http://comexstat.mdic.gov.br/pt/gera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hyperlink" Target="http://comexstat.mdic.gov.br/pt/gera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0" y="5445224"/>
            <a:ext cx="4427984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</a:rPr>
              <a:t>PARTES E PEÇAS 2019</a:t>
            </a:r>
            <a:endParaRPr lang="pt-BR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0" y="476672"/>
            <a:ext cx="670947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2019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1628800"/>
            <a:ext cx="645795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125760" y="2060848"/>
            <a:ext cx="804664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tx2"/>
                </a:solidFill>
              </a:rPr>
              <a:t>Partes e peças de bicicletas</a:t>
            </a:r>
          </a:p>
          <a:p>
            <a:endParaRPr lang="pt-BR" sz="3200" b="1" dirty="0" smtClean="0">
              <a:solidFill>
                <a:schemeClr val="tx2"/>
              </a:solidFill>
            </a:endParaRP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tx2"/>
                </a:solidFill>
              </a:rPr>
              <a:t>Partes e pelas de motocicletas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</a:rPr>
              <a:t>Mercado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9904" y="1311942"/>
            <a:ext cx="6192688" cy="64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Peças de Bicicletas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8" name="Subtítulo 2"/>
          <p:cNvSpPr>
            <a:spLocks noGrp="1"/>
          </p:cNvSpPr>
          <p:nvPr/>
        </p:nvSpPr>
        <p:spPr>
          <a:xfrm>
            <a:off x="259904" y="5511482"/>
            <a:ext cx="6192688" cy="653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32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32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32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3200" b="1" dirty="0" smtClean="0">
              <a:solidFill>
                <a:schemeClr val="tx2"/>
              </a:solidFill>
            </a:endParaRPr>
          </a:p>
          <a:p>
            <a:r>
              <a:rPr lang="pt-BR" sz="32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3200" b="1" dirty="0">
                <a:solidFill>
                  <a:schemeClr val="tx2"/>
                </a:solidFill>
              </a:rPr>
              <a:t>Base de calculo / SIMEFRE</a:t>
            </a:r>
          </a:p>
          <a:p>
            <a:r>
              <a:rPr lang="pt-BR" sz="3200" b="1" dirty="0" smtClean="0">
                <a:solidFill>
                  <a:schemeClr val="tx2"/>
                </a:solidFill>
              </a:rPr>
              <a:t>* Previsão 2019</a:t>
            </a: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147211"/>
            <a:ext cx="5472608" cy="3269163"/>
          </a:xfrm>
          <a:prstGeom prst="rect">
            <a:avLst/>
          </a:prstGeom>
        </p:spPr>
      </p:pic>
      <p:sp>
        <p:nvSpPr>
          <p:cNvPr id="5" name="Texto Explicativo em Elipse 4"/>
          <p:cNvSpPr/>
          <p:nvPr/>
        </p:nvSpPr>
        <p:spPr>
          <a:xfrm>
            <a:off x="4757544" y="2227724"/>
            <a:ext cx="963156" cy="585598"/>
          </a:xfrm>
          <a:prstGeom prst="wedgeEllipseCallout">
            <a:avLst>
              <a:gd name="adj1" fmla="val -62362"/>
              <a:gd name="adj2" fmla="val 12898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rgbClr val="00B050"/>
                </a:solidFill>
              </a:rPr>
              <a:t>6,5%</a:t>
            </a:r>
            <a:endParaRPr lang="pt-BR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19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Importações de partes e peças de bicicletas 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29879" y="6239128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800" dirty="0">
                <a:hlinkClick r:id="rId2"/>
              </a:rPr>
              <a:t>http://comexstat.mdic.gov.br/pt/geral</a:t>
            </a:r>
            <a:endParaRPr lang="pt-BR" sz="800" b="1" dirty="0" smtClean="0">
              <a:solidFill>
                <a:schemeClr val="tx2"/>
              </a:solidFill>
            </a:endParaRPr>
          </a:p>
          <a:p>
            <a:r>
              <a:rPr lang="pt-BR" sz="800" b="1" dirty="0" smtClean="0">
                <a:solidFill>
                  <a:schemeClr val="tx2"/>
                </a:solidFill>
              </a:rPr>
              <a:t>*Previsão 2019</a:t>
            </a:r>
            <a:endParaRPr lang="pt-BR" sz="800" b="1" dirty="0">
              <a:solidFill>
                <a:schemeClr val="tx2"/>
              </a:solidFill>
            </a:endParaRP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226036" y="1268139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Volume (Kg)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108688"/>
              </p:ext>
            </p:extLst>
          </p:nvPr>
        </p:nvGraphicFramePr>
        <p:xfrm>
          <a:off x="395536" y="2134673"/>
          <a:ext cx="5400600" cy="3073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 Explicativo em Elipse 10"/>
          <p:cNvSpPr/>
          <p:nvPr/>
        </p:nvSpPr>
        <p:spPr>
          <a:xfrm>
            <a:off x="5940152" y="1907180"/>
            <a:ext cx="1152128" cy="784702"/>
          </a:xfrm>
          <a:prstGeom prst="wedgeEllipseCallout">
            <a:avLst>
              <a:gd name="adj1" fmla="val -147464"/>
              <a:gd name="adj2" fmla="val 1149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rgbClr val="00B050"/>
                </a:solidFill>
              </a:rPr>
              <a:t>9,9%</a:t>
            </a:r>
            <a:endParaRPr lang="pt-BR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>
                <a:solidFill>
                  <a:schemeClr val="bg1"/>
                </a:solidFill>
              </a:rPr>
              <a:t>Importações de partes e peças de </a:t>
            </a:r>
            <a:r>
              <a:rPr lang="pt-BR" sz="3200" b="1" dirty="0" smtClean="0">
                <a:solidFill>
                  <a:schemeClr val="bg1"/>
                </a:solidFill>
              </a:rPr>
              <a:t>bicicletas 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179512" y="6110000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800" dirty="0">
                <a:hlinkClick r:id="rId2"/>
              </a:rPr>
              <a:t>http://</a:t>
            </a:r>
            <a:r>
              <a:rPr lang="pt-BR" sz="800" dirty="0" smtClean="0">
                <a:hlinkClick r:id="rId2"/>
              </a:rPr>
              <a:t>comexstat.mdic.gov.br/pt/geral</a:t>
            </a:r>
            <a:endParaRPr lang="pt-BR" sz="800" dirty="0" smtClean="0"/>
          </a:p>
          <a:p>
            <a:r>
              <a:rPr lang="pt-BR" sz="800" b="1" dirty="0" smtClean="0">
                <a:solidFill>
                  <a:schemeClr val="tx2"/>
                </a:solidFill>
              </a:rPr>
              <a:t>*Previsão 2019</a:t>
            </a: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226036" y="1268139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Preço FOB US$/Kg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2512339"/>
              </p:ext>
            </p:extLst>
          </p:nvPr>
        </p:nvGraphicFramePr>
        <p:xfrm>
          <a:off x="251520" y="1916832"/>
          <a:ext cx="6063343" cy="3434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o Explicativo em Elipse 8"/>
          <p:cNvSpPr/>
          <p:nvPr/>
        </p:nvSpPr>
        <p:spPr>
          <a:xfrm>
            <a:off x="6135990" y="2083233"/>
            <a:ext cx="1002944" cy="800541"/>
          </a:xfrm>
          <a:prstGeom prst="wedgeEllipseCallout">
            <a:avLst>
              <a:gd name="adj1" fmla="val -75852"/>
              <a:gd name="adj2" fmla="val 6682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rgbClr val="00B050"/>
                </a:solidFill>
              </a:rPr>
              <a:t>4,2%</a:t>
            </a:r>
            <a:endParaRPr lang="pt-BR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4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 smtClean="0">
                <a:solidFill>
                  <a:schemeClr val="bg1"/>
                </a:solidFill>
              </a:rPr>
              <a:t>Mercado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1300605"/>
            <a:ext cx="645795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solidFill>
                  <a:schemeClr val="tx2"/>
                </a:solidFill>
              </a:rPr>
              <a:t>Peças de </a:t>
            </a:r>
            <a:r>
              <a:rPr lang="pt-BR" sz="2000" b="1" dirty="0" smtClean="0">
                <a:solidFill>
                  <a:schemeClr val="tx2"/>
                </a:solidFill>
              </a:rPr>
              <a:t>Motocicletas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259904" y="5511482"/>
            <a:ext cx="6192688" cy="653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3200" b="1" dirty="0" smtClean="0">
              <a:solidFill>
                <a:schemeClr val="tx2"/>
              </a:solidFill>
            </a:endParaRPr>
          </a:p>
          <a:p>
            <a:r>
              <a:rPr lang="pt-BR" sz="32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3200" b="1" dirty="0">
                <a:solidFill>
                  <a:schemeClr val="tx2"/>
                </a:solidFill>
              </a:rPr>
              <a:t>Base de calculo / SIMEFRE</a:t>
            </a:r>
          </a:p>
          <a:p>
            <a:r>
              <a:rPr lang="pt-BR" sz="3200" b="1" dirty="0" smtClean="0">
                <a:solidFill>
                  <a:schemeClr val="tx2"/>
                </a:solidFill>
              </a:rPr>
              <a:t>* Previsão 2019</a:t>
            </a: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932008"/>
              </p:ext>
            </p:extLst>
          </p:nvPr>
        </p:nvGraphicFramePr>
        <p:xfrm>
          <a:off x="395536" y="2034536"/>
          <a:ext cx="5472608" cy="3050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o Explicativo em Elipse 5"/>
          <p:cNvSpPr/>
          <p:nvPr/>
        </p:nvSpPr>
        <p:spPr>
          <a:xfrm>
            <a:off x="5678738" y="2034536"/>
            <a:ext cx="1008112" cy="672456"/>
          </a:xfrm>
          <a:prstGeom prst="wedgeEllipseCallout">
            <a:avLst>
              <a:gd name="adj1" fmla="val -105617"/>
              <a:gd name="adj2" fmla="val 11960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rgbClr val="00B050"/>
                </a:solidFill>
              </a:rPr>
              <a:t>8,5%</a:t>
            </a:r>
            <a:endParaRPr lang="pt-BR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41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Importações de partes e peças de motocicletas 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5157192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800" dirty="0">
                <a:hlinkClick r:id="rId2"/>
              </a:rPr>
              <a:t>http://comexstat.mdic.gov.br/pt/geral</a:t>
            </a:r>
            <a:endParaRPr lang="pt-BR" sz="800" b="1" dirty="0" smtClean="0">
              <a:solidFill>
                <a:schemeClr val="tx2"/>
              </a:solidFill>
            </a:endParaRPr>
          </a:p>
          <a:p>
            <a:r>
              <a:rPr lang="pt-BR" sz="800" b="1" dirty="0">
                <a:solidFill>
                  <a:schemeClr val="tx2"/>
                </a:solidFill>
              </a:rPr>
              <a:t>Previsão </a:t>
            </a:r>
            <a:r>
              <a:rPr lang="pt-BR" sz="800" b="1" dirty="0" smtClean="0">
                <a:solidFill>
                  <a:schemeClr val="tx2"/>
                </a:solidFill>
              </a:rPr>
              <a:t>2019</a:t>
            </a:r>
            <a:endParaRPr lang="pt-BR" sz="800" b="1" dirty="0">
              <a:solidFill>
                <a:schemeClr val="tx2"/>
              </a:solidFill>
            </a:endParaRP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226036" y="1268139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Volume (Kg)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/>
        </p:nvGraphicFramePr>
        <p:xfrm>
          <a:off x="1506070" y="1710017"/>
          <a:ext cx="6131860" cy="3437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o Explicativo em Elipse 12"/>
          <p:cNvSpPr/>
          <p:nvPr/>
        </p:nvSpPr>
        <p:spPr>
          <a:xfrm>
            <a:off x="7380312" y="1316303"/>
            <a:ext cx="1234299" cy="997717"/>
          </a:xfrm>
          <a:prstGeom prst="wedgeEllipseCallout">
            <a:avLst>
              <a:gd name="adj1" fmla="val -75852"/>
              <a:gd name="adj2" fmla="val 6682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-10%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7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>
                <a:solidFill>
                  <a:schemeClr val="bg1"/>
                </a:solidFill>
              </a:rPr>
              <a:t>Importações de partes e peças de motocicletas </a:t>
            </a: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26036" y="6021288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 smtClean="0">
                <a:solidFill>
                  <a:schemeClr val="tx2"/>
                </a:solidFill>
              </a:rPr>
              <a:t>Fonte:</a:t>
            </a:r>
          </a:p>
          <a:p>
            <a:r>
              <a:rPr lang="pt-BR" sz="800" dirty="0">
                <a:hlinkClick r:id="rId2"/>
              </a:rPr>
              <a:t>http://comexstat.mdic.gov.br/pt/geral</a:t>
            </a:r>
            <a:endParaRPr lang="pt-BR" sz="800" b="1" dirty="0" smtClean="0">
              <a:solidFill>
                <a:schemeClr val="tx2"/>
              </a:solidFill>
            </a:endParaRPr>
          </a:p>
          <a:p>
            <a:r>
              <a:rPr lang="pt-BR" sz="800" b="1" dirty="0" smtClean="0">
                <a:solidFill>
                  <a:schemeClr val="tx2"/>
                </a:solidFill>
              </a:rPr>
              <a:t>*Previsão 2019</a:t>
            </a:r>
          </a:p>
        </p:txBody>
      </p:sp>
      <p:sp>
        <p:nvSpPr>
          <p:cNvPr id="7" name="Subtítulo 2"/>
          <p:cNvSpPr>
            <a:spLocks noGrp="1"/>
          </p:cNvSpPr>
          <p:nvPr/>
        </p:nvSpPr>
        <p:spPr>
          <a:xfrm>
            <a:off x="226036" y="1268139"/>
            <a:ext cx="6457950" cy="431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Preço FOB US$/Kg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382728"/>
              </p:ext>
            </p:extLst>
          </p:nvPr>
        </p:nvGraphicFramePr>
        <p:xfrm>
          <a:off x="467544" y="2204864"/>
          <a:ext cx="554461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o Explicativo em Elipse 5"/>
          <p:cNvSpPr/>
          <p:nvPr/>
        </p:nvSpPr>
        <p:spPr>
          <a:xfrm>
            <a:off x="5796136" y="2276872"/>
            <a:ext cx="1234299" cy="997717"/>
          </a:xfrm>
          <a:prstGeom prst="wedgeEllipseCallout">
            <a:avLst>
              <a:gd name="adj1" fmla="val -75852"/>
              <a:gd name="adj2" fmla="val 6682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rgbClr val="00B050"/>
                </a:solidFill>
              </a:rPr>
              <a:t>10,9%</a:t>
            </a:r>
            <a:endParaRPr lang="pt-BR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</a:rPr>
              <a:t>Perspectivas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1484784"/>
            <a:ext cx="6457950" cy="4176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pt-BR" sz="2800" b="1" dirty="0" smtClean="0">
                <a:solidFill>
                  <a:schemeClr val="tx2"/>
                </a:solidFill>
              </a:rPr>
              <a:t>Crescimento econômico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800" b="1" dirty="0" smtClean="0">
                <a:solidFill>
                  <a:schemeClr val="tx2"/>
                </a:solidFill>
              </a:rPr>
              <a:t>Aumento da produção de veículos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800" b="1" dirty="0">
                <a:solidFill>
                  <a:schemeClr val="tx2"/>
                </a:solidFill>
              </a:rPr>
              <a:t>Urbanização da população brasileira</a:t>
            </a:r>
          </a:p>
        </p:txBody>
      </p:sp>
    </p:spTree>
    <p:extLst>
      <p:ext uri="{BB962C8B-B14F-4D97-AF65-F5344CB8AC3E}">
        <p14:creationId xmlns:p14="http://schemas.microsoft.com/office/powerpoint/2010/main" val="369618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 smtClean="0">
                <a:solidFill>
                  <a:schemeClr val="bg1"/>
                </a:solidFill>
              </a:rPr>
              <a:t>Perspectivas</a:t>
            </a: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1311942"/>
            <a:ext cx="645795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 smtClean="0">
                <a:solidFill>
                  <a:schemeClr val="tx2"/>
                </a:solidFill>
              </a:rPr>
              <a:t>Urbanização da população brasileira</a:t>
            </a:r>
            <a:endParaRPr lang="pt-BR" sz="2000" b="1" dirty="0">
              <a:solidFill>
                <a:schemeClr val="tx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72817"/>
            <a:ext cx="6719536" cy="3677700"/>
          </a:xfrm>
          <a:prstGeom prst="rect">
            <a:avLst/>
          </a:prstGeom>
        </p:spPr>
      </p:pic>
      <p:sp>
        <p:nvSpPr>
          <p:cNvPr id="6" name="Subtítulo 2"/>
          <p:cNvSpPr>
            <a:spLocks noGrp="1"/>
          </p:cNvSpPr>
          <p:nvPr/>
        </p:nvSpPr>
        <p:spPr>
          <a:xfrm>
            <a:off x="107504" y="5823625"/>
            <a:ext cx="645795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8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691536"/>
              </p:ext>
            </p:extLst>
          </p:nvPr>
        </p:nvGraphicFramePr>
        <p:xfrm>
          <a:off x="186428" y="5637072"/>
          <a:ext cx="5372392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72392">
                  <a:extLst>
                    <a:ext uri="{9D8B030D-6E8A-4147-A177-3AD203B41FA5}">
                      <a16:colId xmlns:a16="http://schemas.microsoft.com/office/drawing/2014/main" val="167641537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Fonte: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9726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2050 Projeção da ONU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0352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Tendências  Demográficas, 2000. IBGE. 2001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198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89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/>
        </p:nvSpPr>
        <p:spPr>
          <a:xfrm>
            <a:off x="251520" y="1628800"/>
            <a:ext cx="645795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23528" y="2708920"/>
            <a:ext cx="849694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tx2"/>
                </a:solidFill>
              </a:rPr>
              <a:t>OBRIGADO</a:t>
            </a:r>
          </a:p>
          <a:p>
            <a:pPr algn="ctr"/>
            <a:endParaRPr lang="pt-BR" sz="3200" b="1" dirty="0">
              <a:solidFill>
                <a:schemeClr val="tx2"/>
              </a:solidFill>
            </a:endParaRPr>
          </a:p>
          <a:p>
            <a:pPr algn="ctr"/>
            <a:r>
              <a:rPr lang="pt-BR" sz="3200" b="1" dirty="0" smtClean="0">
                <a:solidFill>
                  <a:schemeClr val="tx2"/>
                </a:solidFill>
              </a:rPr>
              <a:t>AURO LEVORIN</a:t>
            </a:r>
          </a:p>
          <a:p>
            <a:pPr marL="228600" indent="-228600">
              <a:buFont typeface="+mj-lt"/>
              <a:buAutoNum type="arabicPeriod"/>
            </a:pP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6" name="Subtítulo 2"/>
          <p:cNvSpPr>
            <a:spLocks noGrp="1"/>
          </p:cNvSpPr>
          <p:nvPr/>
        </p:nvSpPr>
        <p:spPr>
          <a:xfrm>
            <a:off x="0" y="512676"/>
            <a:ext cx="6457950" cy="799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DV2R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7079</TotalTime>
  <Words>232</Words>
  <Application>Microsoft Office PowerPoint</Application>
  <PresentationFormat>Apresentação na tela (4:3)</PresentationFormat>
  <Paragraphs>138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Luppi</dc:creator>
  <cp:lastModifiedBy>Admin</cp:lastModifiedBy>
  <cp:revision>41</cp:revision>
  <cp:lastPrinted>2019-11-29T10:29:54Z</cp:lastPrinted>
  <dcterms:created xsi:type="dcterms:W3CDTF">2016-07-18T17:40:00Z</dcterms:created>
  <dcterms:modified xsi:type="dcterms:W3CDTF">2019-11-29T10:35:18Z</dcterms:modified>
</cp:coreProperties>
</file>