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63" r:id="rId3"/>
    <p:sldId id="259" r:id="rId4"/>
    <p:sldId id="258" r:id="rId5"/>
    <p:sldId id="260" r:id="rId6"/>
    <p:sldId id="264" r:id="rId7"/>
    <p:sldId id="262" r:id="rId8"/>
    <p:sldId id="261" r:id="rId9"/>
    <p:sldId id="265" r:id="rId10"/>
    <p:sldId id="272" r:id="rId11"/>
    <p:sldId id="274" r:id="rId12"/>
    <p:sldId id="271" r:id="rId13"/>
    <p:sldId id="273" r:id="rId14"/>
  </p:sldIdLst>
  <p:sldSz cx="9144000" cy="6858000" type="screen4x3"/>
  <p:notesSz cx="7010400" cy="9296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326" autoAdjust="0"/>
  </p:normalViewPr>
  <p:slideViewPr>
    <p:cSldViewPr snapToGrid="0">
      <p:cViewPr>
        <p:scale>
          <a:sx n="93" d="100"/>
          <a:sy n="93" d="100"/>
        </p:scale>
        <p:origin x="-1344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0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017609-DBC8-497F-9FDA-DE548F254DA9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B5F01EF-1E56-4429-8F58-82A35FB038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116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00050" y="56213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653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069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89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0B9-B4DF-4DDE-866F-9B08D0282178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74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AA0B9-B4DF-4DDE-866F-9B08D0282178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F7A3-B08F-4DBB-8897-D1A2D204C53A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10360"/>
            <a:ext cx="9144000" cy="686835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5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/>
        </p:nvSpPr>
        <p:spPr>
          <a:xfrm>
            <a:off x="0" y="5505183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rgbClr val="00B050"/>
                </a:solidFill>
              </a:rPr>
              <a:t>Setor de Ônibus</a:t>
            </a:r>
            <a:endParaRPr lang="pt-BR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2038012" y="2096097"/>
            <a:ext cx="5067976" cy="3049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COMPARATIVO</a:t>
            </a:r>
            <a:endParaRPr lang="pt-BR" sz="6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2018 </a:t>
            </a:r>
            <a:r>
              <a:rPr lang="pt-BR" sz="6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X </a:t>
            </a:r>
            <a:r>
              <a:rPr lang="pt-BR" sz="6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2019</a:t>
            </a:r>
          </a:p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ATÉ </a:t>
            </a:r>
            <a:r>
              <a:rPr lang="pt-BR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OUTUBRO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6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62206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6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79622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28650" y="2103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17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28650" y="154683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77007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19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2038012" y="1800675"/>
            <a:ext cx="5067976" cy="3260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COMPARATIVO</a:t>
            </a:r>
          </a:p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2018 </a:t>
            </a:r>
            <a:r>
              <a:rPr lang="pt-BR" sz="6000" b="1" dirty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X </a:t>
            </a:r>
            <a:r>
              <a:rPr lang="pt-BR" sz="6000" b="1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2019</a:t>
            </a:r>
          </a:p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ATÉ DEZEMBRO</a:t>
            </a:r>
          </a:p>
          <a:p>
            <a:pPr algn="ctr"/>
            <a:r>
              <a:rPr lang="pt-BR" sz="6000" b="1" dirty="0" smtClean="0">
                <a:ln w="10541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PROJEÇÃO</a:t>
            </a:r>
            <a:endParaRPr lang="pt-BR" sz="6000" b="1" dirty="0">
              <a:ln w="10541" cmpd="sng">
                <a:solidFill>
                  <a:schemeClr val="accent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3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76997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8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79619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99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8" y="1385706"/>
            <a:ext cx="861142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036913" y="1854926"/>
            <a:ext cx="504000" cy="357051"/>
          </a:xfrm>
          <a:prstGeom prst="rect">
            <a:avLst/>
          </a:prstGeom>
          <a:solidFill>
            <a:srgbClr val="00B050"/>
          </a:solidFill>
          <a:ln w="190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962343" y="1871868"/>
            <a:ext cx="728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23 Mil</a:t>
            </a:r>
            <a:endParaRPr lang="pt-BR" sz="1400" b="1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628650" y="210378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Desempenho Setor Ônibus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3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24446"/>
            <a:ext cx="7886700" cy="1325563"/>
          </a:xfrm>
        </p:spPr>
        <p:txBody>
          <a:bodyPr/>
          <a:lstStyle/>
          <a:p>
            <a:r>
              <a:rPr lang="pt-BR" b="1" dirty="0" smtClean="0"/>
              <a:t>Cenário geral no setor p/ 2020</a:t>
            </a:r>
            <a:endParaRPr lang="pt-BR" b="1" dirty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520505" y="1547447"/>
            <a:ext cx="8088923" cy="4135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4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5566" y="1493373"/>
            <a:ext cx="857880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600" b="1" dirty="0" smtClean="0"/>
              <a:t>Aspectos Positivos:</a:t>
            </a:r>
          </a:p>
          <a:p>
            <a:pPr algn="just">
              <a:lnSpc>
                <a:spcPct val="150000"/>
              </a:lnSpc>
            </a:pPr>
            <a:endParaRPr lang="pt-BR" sz="2400" b="1" dirty="0"/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400" dirty="0" smtClean="0"/>
              <a:t>Os </a:t>
            </a:r>
            <a:r>
              <a:rPr lang="pt-BR" sz="2400" dirty="0"/>
              <a:t>macro indicadores são favoráveis ao crescimento </a:t>
            </a:r>
            <a:r>
              <a:rPr lang="pt-BR" sz="2400" dirty="0" smtClean="0"/>
              <a:t>econômico.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400" dirty="0" smtClean="0"/>
              <a:t>PIB </a:t>
            </a:r>
            <a:r>
              <a:rPr lang="pt-BR" sz="2400" dirty="0"/>
              <a:t>tende a crescer acima de 2</a:t>
            </a:r>
            <a:r>
              <a:rPr lang="pt-BR" sz="2400" dirty="0" smtClean="0"/>
              <a:t>%.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400" dirty="0" smtClean="0"/>
              <a:t>Inflação </a:t>
            </a:r>
            <a:r>
              <a:rPr lang="pt-BR" sz="2400" dirty="0"/>
              <a:t>e juros seguem sob controle e com tendência de </a:t>
            </a:r>
            <a:r>
              <a:rPr lang="pt-BR" sz="2400" dirty="0" smtClean="0"/>
              <a:t>queda.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400" dirty="0" smtClean="0"/>
              <a:t>Existe </a:t>
            </a:r>
            <a:r>
              <a:rPr lang="pt-BR" sz="2400" dirty="0"/>
              <a:t>um ambiente favorável ao </a:t>
            </a:r>
            <a:r>
              <a:rPr lang="pt-BR" sz="2400" dirty="0" smtClean="0"/>
              <a:t>crescimento</a:t>
            </a:r>
            <a:r>
              <a:rPr lang="pt-BR" sz="2400" dirty="0"/>
              <a:t>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7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24446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Cenário geral no setor p/ 2020</a:t>
            </a:r>
            <a:endParaRPr lang="pt-BR" b="1" dirty="0">
              <a:solidFill>
                <a:srgbClr val="FFFF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520505" y="1547447"/>
            <a:ext cx="8088923" cy="4135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4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5994" y="1235454"/>
            <a:ext cx="85779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/>
              <a:t>Perspectiva do Setor para </a:t>
            </a:r>
            <a:r>
              <a:rPr lang="pt-BR" sz="2400" b="1" dirty="0" smtClean="0"/>
              <a:t>2020</a:t>
            </a:r>
          </a:p>
          <a:p>
            <a:pPr algn="just">
              <a:lnSpc>
                <a:spcPct val="150000"/>
              </a:lnSpc>
            </a:pPr>
            <a:r>
              <a:rPr lang="pt-BR" sz="2200" b="1" dirty="0" smtClean="0"/>
              <a:t>Mercado Interno: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200" dirty="0" smtClean="0"/>
              <a:t>Deve haver um crescimento de aproximadamente 1000 unidades devendo chegar aproximadamente 23.500 un. ( 5% de crescimento )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200" dirty="0" smtClean="0"/>
              <a:t>Provenientes </a:t>
            </a:r>
            <a:r>
              <a:rPr lang="pt-BR" sz="2200" dirty="0"/>
              <a:t>dos segmentos de </a:t>
            </a:r>
            <a:r>
              <a:rPr lang="pt-BR" sz="2200" dirty="0" smtClean="0"/>
              <a:t>urbano em função das eleições municipais e o fretamento que deve renovar a frota pois praticamente não compraram em 2019 em função dos elevadores para cadeirantes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200" b="1" dirty="0" smtClean="0"/>
              <a:t>Mercado Externo:</a:t>
            </a:r>
            <a:endParaRPr lang="pt-BR" sz="2200" b="1" dirty="0"/>
          </a:p>
          <a:p>
            <a:pPr marL="342900" indent="-342900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200" dirty="0" smtClean="0"/>
              <a:t>Boas perspectivas em função de projetos em andamento.</a:t>
            </a:r>
            <a:endParaRPr lang="pt-BR" sz="2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58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82242"/>
            <a:ext cx="7886700" cy="1325563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Algumas incertezas p/ 2020</a:t>
            </a:r>
            <a:endParaRPr lang="pt-BR" b="1" dirty="0">
              <a:solidFill>
                <a:srgbClr val="FFFF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282600" y="1363887"/>
            <a:ext cx="8578800" cy="5045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Publicação </a:t>
            </a:r>
            <a:r>
              <a:rPr lang="pt-BR" sz="2000" dirty="0">
                <a:latin typeface="+mn-lt"/>
                <a:ea typeface="+mn-ea"/>
                <a:cs typeface="+mn-cs"/>
              </a:rPr>
              <a:t>da Resolução nº 71/2019 do PPI da Casa Civil sobre desregulamentação do transporte rodoviário interestadual e internacional de passageiros;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Destinação  </a:t>
            </a:r>
            <a:r>
              <a:rPr lang="pt-BR" sz="2000" dirty="0">
                <a:latin typeface="+mn-lt"/>
                <a:ea typeface="+mn-ea"/>
                <a:cs typeface="+mn-cs"/>
              </a:rPr>
              <a:t>de Verbas para caminho da Escola do Ministério da Educação;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Eleições </a:t>
            </a:r>
            <a:r>
              <a:rPr lang="pt-BR" sz="2000" dirty="0">
                <a:latin typeface="+mn-lt"/>
                <a:ea typeface="+mn-ea"/>
                <a:cs typeface="+mn-cs"/>
              </a:rPr>
              <a:t>Municipais, tarifas politicas e compras antecipadas;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Regulamentação </a:t>
            </a:r>
            <a:r>
              <a:rPr lang="pt-BR" sz="2000" dirty="0">
                <a:latin typeface="+mn-lt"/>
                <a:ea typeface="+mn-ea"/>
                <a:cs typeface="+mn-cs"/>
              </a:rPr>
              <a:t>dos aplicativos como </a:t>
            </a:r>
            <a:r>
              <a:rPr lang="pt-BR" sz="2000" dirty="0" err="1">
                <a:latin typeface="+mn-lt"/>
                <a:ea typeface="+mn-ea"/>
                <a:cs typeface="+mn-cs"/>
              </a:rPr>
              <a:t>Uber</a:t>
            </a:r>
            <a:r>
              <a:rPr lang="pt-BR" sz="2000" dirty="0">
                <a:latin typeface="+mn-lt"/>
                <a:ea typeface="+mn-ea"/>
                <a:cs typeface="+mn-cs"/>
              </a:rPr>
              <a:t> Juntos/</a:t>
            </a:r>
            <a:r>
              <a:rPr lang="pt-BR" sz="2000" dirty="0" err="1">
                <a:latin typeface="+mn-lt"/>
                <a:ea typeface="+mn-ea"/>
                <a:cs typeface="+mn-cs"/>
              </a:rPr>
              <a:t>Buser</a:t>
            </a:r>
            <a:r>
              <a:rPr lang="pt-BR" sz="2000" dirty="0">
                <a:latin typeface="+mn-lt"/>
                <a:ea typeface="+mn-ea"/>
                <a:cs typeface="+mn-cs"/>
              </a:rPr>
              <a:t> e outros;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Financiamento </a:t>
            </a:r>
            <a:r>
              <a:rPr lang="pt-BR" sz="2000" dirty="0">
                <a:latin typeface="+mn-lt"/>
                <a:ea typeface="+mn-ea"/>
                <a:cs typeface="+mn-cs"/>
              </a:rPr>
              <a:t>do BNDES a taxas de </a:t>
            </a:r>
            <a:r>
              <a:rPr lang="pt-BR" sz="2000" dirty="0" smtClean="0">
                <a:latin typeface="+mn-lt"/>
                <a:ea typeface="+mn-ea"/>
                <a:cs typeface="+mn-cs"/>
              </a:rPr>
              <a:t>mercado;</a:t>
            </a: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 smtClean="0">
                <a:latin typeface="+mn-lt"/>
                <a:ea typeface="+mn-ea"/>
                <a:cs typeface="+mn-cs"/>
              </a:rPr>
              <a:t>Exigências </a:t>
            </a:r>
            <a:r>
              <a:rPr lang="pt-BR" sz="2000" dirty="0">
                <a:latin typeface="+mn-lt"/>
                <a:ea typeface="+mn-ea"/>
                <a:cs typeface="+mn-cs"/>
              </a:rPr>
              <a:t>compulsórias por conta da introdução de novos requisitos </a:t>
            </a:r>
            <a:r>
              <a:rPr lang="pt-BR" sz="2000" dirty="0" smtClean="0">
                <a:latin typeface="+mn-lt"/>
                <a:ea typeface="+mn-ea"/>
                <a:cs typeface="+mn-cs"/>
              </a:rPr>
              <a:t>técnicos e de segurança - R66.02</a:t>
            </a:r>
            <a:endParaRPr lang="pt-BR" sz="2000" dirty="0">
              <a:latin typeface="+mn-lt"/>
              <a:ea typeface="+mn-ea"/>
              <a:cs typeface="+mn-cs"/>
            </a:endParaRPr>
          </a:p>
          <a:p>
            <a:pPr marL="342900" indent="-342900" algn="just">
              <a:lnSpc>
                <a:spcPct val="150000"/>
              </a:lnSpc>
              <a:buFont typeface="Adobe Heiti Std R" pitchFamily="34" charset="-128"/>
              <a:buChar char="→"/>
            </a:pPr>
            <a:r>
              <a:rPr lang="pt-BR" sz="2000" dirty="0">
                <a:latin typeface="+mn-lt"/>
                <a:ea typeface="+mn-ea"/>
                <a:cs typeface="+mn-cs"/>
              </a:rPr>
              <a:t>Fatores </a:t>
            </a:r>
            <a:r>
              <a:rPr lang="pt-BR" sz="2000" dirty="0" smtClean="0">
                <a:latin typeface="+mn-lt"/>
                <a:ea typeface="+mn-ea"/>
                <a:cs typeface="+mn-cs"/>
              </a:rPr>
              <a:t>externos como os recentes movimentos sociais e políticos na América do Sul podem afetar as vendas</a:t>
            </a:r>
            <a:endParaRPr lang="pt-BR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64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E186E39C-E1A5-46A9-91AB-AB35117EEED8}"/>
              </a:ext>
            </a:extLst>
          </p:cNvPr>
          <p:cNvSpPr txBox="1">
            <a:spLocks/>
          </p:cNvSpPr>
          <p:nvPr/>
        </p:nvSpPr>
        <p:spPr>
          <a:xfrm>
            <a:off x="520505" y="1547447"/>
            <a:ext cx="8088923" cy="4135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18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21616" y="276621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5000" b="1" dirty="0" smtClean="0">
                <a:latin typeface="+mn-lt"/>
              </a:rPr>
              <a:t>Obrigado!</a:t>
            </a:r>
            <a:endParaRPr lang="pt-BR" sz="5000" b="1" dirty="0">
              <a:latin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65" y="328772"/>
            <a:ext cx="974299" cy="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743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836</TotalTime>
  <Words>264</Words>
  <Application>Microsoft Office PowerPoint</Application>
  <PresentationFormat>Apresentação na tela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Desempenho Setor Ônibus</vt:lpstr>
      <vt:lpstr>Desempenho Setor Ônibus</vt:lpstr>
      <vt:lpstr>Apresentação do PowerPoint</vt:lpstr>
      <vt:lpstr>Desempenho Setor Ônibus</vt:lpstr>
      <vt:lpstr>Desempenho Setor Ônibus</vt:lpstr>
      <vt:lpstr>Desempenho Setor Ônibus</vt:lpstr>
      <vt:lpstr>Desempenho Setor Ônibus</vt:lpstr>
      <vt:lpstr>Desempenho Setor Ônibus</vt:lpstr>
      <vt:lpstr>Cenário geral no setor p/ 2020</vt:lpstr>
      <vt:lpstr>Cenário geral no setor p/ 2020</vt:lpstr>
      <vt:lpstr>Algumas incertezas p/ 2020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Insight trade</dc:creator>
  <cp:lastModifiedBy>Paulo</cp:lastModifiedBy>
  <cp:revision>64</cp:revision>
  <cp:lastPrinted>2019-11-18T19:51:29Z</cp:lastPrinted>
  <dcterms:created xsi:type="dcterms:W3CDTF">2016-06-07T22:19:05Z</dcterms:created>
  <dcterms:modified xsi:type="dcterms:W3CDTF">2019-11-25T19:36:53Z</dcterms:modified>
</cp:coreProperties>
</file>