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ags/tag13.xml" ContentType="application/vnd.openxmlformats-officedocument.presentationml.tags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4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2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4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5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6.xml" ContentType="application/vnd.openxmlformats-officedocument.presentationml.notesSlide+xml"/>
  <Override PartName="/ppt/tags/tag4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9"/>
  </p:notesMasterIdLst>
  <p:handoutMasterIdLst>
    <p:handoutMasterId r:id="rId20"/>
  </p:handoutMasterIdLst>
  <p:sldIdLst>
    <p:sldId id="256" r:id="rId3"/>
    <p:sldId id="258" r:id="rId4"/>
    <p:sldId id="273" r:id="rId5"/>
    <p:sldId id="274" r:id="rId6"/>
    <p:sldId id="275" r:id="rId7"/>
    <p:sldId id="276" r:id="rId8"/>
    <p:sldId id="277" r:id="rId9"/>
    <p:sldId id="278" r:id="rId10"/>
    <p:sldId id="265" r:id="rId11"/>
    <p:sldId id="259" r:id="rId12"/>
    <p:sldId id="271" r:id="rId13"/>
    <p:sldId id="266" r:id="rId14"/>
    <p:sldId id="267" r:id="rId15"/>
    <p:sldId id="268" r:id="rId16"/>
    <p:sldId id="269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0CBF6F65-8B58-45C2-8AE2-BC5C4BA30D46}">
          <p14:sldIdLst>
            <p14:sldId id="256"/>
            <p14:sldId id="258"/>
            <p14:sldId id="273"/>
            <p14:sldId id="274"/>
            <p14:sldId id="275"/>
            <p14:sldId id="276"/>
            <p14:sldId id="277"/>
            <p14:sldId id="278"/>
            <p14:sldId id="265"/>
            <p14:sldId id="259"/>
            <p14:sldId id="271"/>
            <p14:sldId id="266"/>
            <p14:sldId id="267"/>
            <p14:sldId id="268"/>
            <p14:sldId id="269"/>
            <p14:sldId id="272"/>
          </p14:sldIdLst>
        </p14:section>
        <p14:section name="Seção sem Título" id="{0BED3364-D5A5-4EB8-805C-DA1A80DE4B52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7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5" d="100"/>
          <a:sy n="65" d="100"/>
        </p:scale>
        <p:origin x="-2154" y="-6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302617446756535E-3"/>
          <c:y val="0.28348828618644889"/>
          <c:w val="0.9913682194146588"/>
          <c:h val="0.435285311558277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Plan1!$B$2:$B$3</c:f>
              <c:numCache>
                <c:formatCode>_-* #,##0_-;\-* #,##0_-;_-* "-"??_-;_-@_-</c:formatCode>
                <c:ptCount val="2"/>
                <c:pt idx="0">
                  <c:v>779253</c:v>
                </c:pt>
                <c:pt idx="1">
                  <c:v>894764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94-4A72-9846-F3C347CCE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754496"/>
        <c:axId val="37298176"/>
      </c:barChart>
      <c:catAx>
        <c:axId val="31754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/>
                </a:solidFill>
              </a:defRPr>
            </a:pPr>
            <a:endParaRPr lang="pt-BR"/>
          </a:p>
        </c:txPr>
        <c:crossAx val="37298176"/>
        <c:crosses val="autoZero"/>
        <c:auto val="1"/>
        <c:lblAlgn val="ctr"/>
        <c:lblOffset val="100"/>
        <c:noMultiLvlLbl val="1"/>
      </c:catAx>
      <c:valAx>
        <c:axId val="37298176"/>
        <c:scaling>
          <c:orientation val="minMax"/>
          <c:min val="0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31754496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302617446756535E-3"/>
          <c:y val="0.28348828618644889"/>
          <c:w val="0.9913682194146588"/>
          <c:h val="0.435285311558277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Plan1!$B$2:$B$3</c:f>
              <c:numCache>
                <c:formatCode>_-* #,##0_-;\-* #,##0_-;_-* "-"??_-;_-@_-</c:formatCode>
                <c:ptCount val="2"/>
                <c:pt idx="0">
                  <c:v>803601</c:v>
                </c:pt>
                <c:pt idx="1">
                  <c:v>918609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84A-4528-976A-3967C786B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343232"/>
        <c:axId val="37344768"/>
      </c:barChart>
      <c:catAx>
        <c:axId val="3734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/>
                </a:solidFill>
              </a:defRPr>
            </a:pPr>
            <a:endParaRPr lang="pt-BR"/>
          </a:p>
        </c:txPr>
        <c:crossAx val="37344768"/>
        <c:crosses val="autoZero"/>
        <c:auto val="1"/>
        <c:lblAlgn val="ctr"/>
        <c:lblOffset val="100"/>
        <c:noMultiLvlLbl val="1"/>
      </c:catAx>
      <c:valAx>
        <c:axId val="37344768"/>
        <c:scaling>
          <c:orientation val="minMax"/>
          <c:min val="0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37343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302617446756535E-3"/>
          <c:y val="0.28348828618644889"/>
          <c:w val="0.9913682194146588"/>
          <c:h val="0.435285311558277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Plan1!$B$2:$B$3</c:f>
              <c:numCache>
                <c:formatCode>_-* #,##0_-;\-* #,##0_-;_-* "-"??_-;_-@_-</c:formatCode>
                <c:ptCount val="2"/>
                <c:pt idx="0">
                  <c:v>61491</c:v>
                </c:pt>
                <c:pt idx="1">
                  <c:v>32284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24-4A6D-AC59-EE6617A3D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05664"/>
        <c:axId val="35507200"/>
      </c:barChart>
      <c:catAx>
        <c:axId val="3550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/>
                </a:solidFill>
              </a:defRPr>
            </a:pPr>
            <a:endParaRPr lang="pt-BR"/>
          </a:p>
        </c:txPr>
        <c:crossAx val="35507200"/>
        <c:crosses val="autoZero"/>
        <c:auto val="1"/>
        <c:lblAlgn val="ctr"/>
        <c:lblOffset val="100"/>
        <c:noMultiLvlLbl val="1"/>
      </c:catAx>
      <c:valAx>
        <c:axId val="35507200"/>
        <c:scaling>
          <c:orientation val="minMax"/>
          <c:min val="0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35505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302617446756535E-3"/>
          <c:y val="0.34768581705064644"/>
          <c:w val="0.9913682194146588"/>
          <c:h val="0.435285311558277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Plan1!$B$2:$B$3</c:f>
              <c:numCache>
                <c:formatCode>_-* #,##0_-;\-* #,##0_-;_-* "-"??_-;_-@_-</c:formatCode>
                <c:ptCount val="2"/>
                <c:pt idx="0">
                  <c:v>878868</c:v>
                </c:pt>
                <c:pt idx="1">
                  <c:v>945568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F07-4D15-BC17-BF9E32C3B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374976"/>
        <c:axId val="37384960"/>
      </c:barChart>
      <c:catAx>
        <c:axId val="37374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/>
                </a:solidFill>
              </a:defRPr>
            </a:pPr>
            <a:endParaRPr lang="pt-BR"/>
          </a:p>
        </c:txPr>
        <c:crossAx val="37384960"/>
        <c:crosses val="autoZero"/>
        <c:auto val="1"/>
        <c:lblAlgn val="ctr"/>
        <c:lblOffset val="100"/>
        <c:noMultiLvlLbl val="1"/>
      </c:catAx>
      <c:valAx>
        <c:axId val="37384960"/>
        <c:scaling>
          <c:orientation val="minMax"/>
          <c:min val="0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373749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2018</c:v>
                </c:pt>
              </c:strCache>
            </c:strRef>
          </c:tx>
          <c:spPr>
            <a:ln w="63500">
              <a:solidFill>
                <a:schemeClr val="accent1">
                  <a:lumMod val="75000"/>
                </a:schemeClr>
              </a:solidFill>
            </a:ln>
          </c:spPr>
          <c:marker>
            <c:symbol val="circle"/>
            <c:size val="1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11"/>
              <c:layout>
                <c:manualLayout>
                  <c:x val="-7.0965204367020532E-3"/>
                  <c:y val="8.08986220472440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DF-4E28-9629-D0B147E92C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Plan1!$B$2:$B$13</c:f>
              <c:numCache>
                <c:formatCode>_-* #,##0_-;\-* #,##0_-;_-* "-"??_-;_-@_-</c:formatCode>
                <c:ptCount val="12"/>
                <c:pt idx="0">
                  <c:v>3499.681818181818</c:v>
                </c:pt>
                <c:pt idx="1">
                  <c:v>3499.5</c:v>
                </c:pt>
                <c:pt idx="2">
                  <c:v>3777.1428571428573</c:v>
                </c:pt>
                <c:pt idx="3">
                  <c:v>3910.3809523809523</c:v>
                </c:pt>
                <c:pt idx="4">
                  <c:v>3868.4761904761904</c:v>
                </c:pt>
                <c:pt idx="5">
                  <c:v>3527.0952380952381</c:v>
                </c:pt>
                <c:pt idx="6">
                  <c:v>3465</c:v>
                </c:pt>
                <c:pt idx="7">
                  <c:v>3865</c:v>
                </c:pt>
                <c:pt idx="8">
                  <c:v>3898</c:v>
                </c:pt>
                <c:pt idx="9">
                  <c:v>3788</c:v>
                </c:pt>
                <c:pt idx="10">
                  <c:v>3839.6</c:v>
                </c:pt>
                <c:pt idx="11">
                  <c:v>4203.1499999999996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EDF-4E28-9629-D0B147E92C8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2019</c:v>
                </c:pt>
              </c:strCache>
            </c:strRef>
          </c:tx>
          <c:spPr>
            <a:ln w="63500">
              <a:solidFill>
                <a:schemeClr val="accent6">
                  <a:lumMod val="50000"/>
                </a:schemeClr>
              </a:solidFill>
            </a:ln>
          </c:spPr>
          <c:marker>
            <c:symbol val="circle"/>
            <c:size val="10"/>
            <c:spPr>
              <a:solidFill>
                <a:schemeClr val="accent6">
                  <a:lumMod val="50000"/>
                </a:schemeClr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</c:spPr>
          </c:marker>
          <c:dPt>
            <c:idx val="11"/>
            <c:bubble3D val="0"/>
            <c:spPr>
              <a:ln w="63500">
                <a:solidFill>
                  <a:schemeClr val="accent6">
                    <a:lumMod val="50000"/>
                  </a:schemeClr>
                </a:solidFill>
                <a:prstDash val="sysDot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DF-4E28-9629-D0B147E92C88}"/>
              </c:ext>
            </c:extLst>
          </c:dPt>
          <c:dLbls>
            <c:dLbl>
              <c:idx val="0"/>
              <c:layout>
                <c:manualLayout>
                  <c:x val="-4.4456501420040401E-2"/>
                  <c:y val="-7.09480261487259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DF-4E28-9629-D0B147E92C88}"/>
                </c:ext>
              </c:extLst>
            </c:dLbl>
            <c:dLbl>
              <c:idx val="6"/>
              <c:layout>
                <c:manualLayout>
                  <c:x val="-5.562208627414434E-2"/>
                  <c:y val="-7.7773375984252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DF-4E28-9629-D0B147E92C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Plan1!$C$2:$C$13</c:f>
              <c:numCache>
                <c:formatCode>_-* #,##0_-;\-* #,##0_-;_-* "-"??_-;_-@_-</c:formatCode>
                <c:ptCount val="12"/>
                <c:pt idx="0">
                  <c:v>4122.909090909091</c:v>
                </c:pt>
                <c:pt idx="1">
                  <c:v>4207.5</c:v>
                </c:pt>
                <c:pt idx="2">
                  <c:v>4410.4210526315792</c:v>
                </c:pt>
                <c:pt idx="3">
                  <c:v>4446.1904761904761</c:v>
                </c:pt>
                <c:pt idx="4">
                  <c:v>4454.045454545455</c:v>
                </c:pt>
                <c:pt idx="5">
                  <c:v>4211.7368421052633</c:v>
                </c:pt>
                <c:pt idx="6">
                  <c:v>3915</c:v>
                </c:pt>
                <c:pt idx="7">
                  <c:v>4028</c:v>
                </c:pt>
                <c:pt idx="8">
                  <c:v>4177</c:v>
                </c:pt>
                <c:pt idx="9">
                  <c:v>4276</c:v>
                </c:pt>
                <c:pt idx="10">
                  <c:v>4406</c:v>
                </c:pt>
                <c:pt idx="11">
                  <c:v>4585.0526315789475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4EDF-4E28-9629-D0B147E92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889344"/>
        <c:axId val="40895232"/>
      </c:lineChart>
      <c:catAx>
        <c:axId val="40889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1"/>
                </a:solidFill>
              </a:defRPr>
            </a:pPr>
            <a:endParaRPr lang="pt-BR"/>
          </a:p>
        </c:txPr>
        <c:crossAx val="40895232"/>
        <c:crosses val="autoZero"/>
        <c:auto val="1"/>
        <c:lblAlgn val="ctr"/>
        <c:lblOffset val="100"/>
        <c:noMultiLvlLbl val="0"/>
      </c:catAx>
      <c:valAx>
        <c:axId val="40895232"/>
        <c:scaling>
          <c:orientation val="minMax"/>
          <c:min val="3000"/>
        </c:scaling>
        <c:delete val="0"/>
        <c:axPos val="l"/>
        <c:numFmt formatCode="_-* #,##0_-;\-* #,##0_-;_-* &quot;-&quot;??_-;_-@_-" sourceLinked="1"/>
        <c:majorTickMark val="none"/>
        <c:minorTickMark val="none"/>
        <c:tickLblPos val="none"/>
        <c:spPr>
          <a:ln>
            <a:noFill/>
          </a:ln>
        </c:spPr>
        <c:crossAx val="408893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2812611923723685"/>
          <c:y val="2.2066191363352791E-2"/>
          <c:w val="0.44970228220817904"/>
          <c:h val="0.10323645540491648"/>
        </c:manualLayout>
      </c:layout>
      <c:overlay val="0"/>
      <c:txPr>
        <a:bodyPr/>
        <a:lstStyle/>
        <a:p>
          <a:pPr>
            <a:defRPr sz="1100" b="1">
              <a:solidFill>
                <a:schemeClr val="tx1"/>
              </a:solidFill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73174844372131E-2"/>
          <c:y val="3.0795941725348698E-2"/>
          <c:w val="0.98293200397088498"/>
          <c:h val="0.722662769099601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Colunas1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Plan1!$A$2:$A$20</c:f>
              <c:strCache>
                <c:ptCount val="1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2019*</c:v>
                </c:pt>
                <c:pt idx="18">
                  <c:v>2020*</c:v>
                </c:pt>
              </c:strCache>
            </c:strRef>
          </c:cat>
          <c:val>
            <c:numRef>
              <c:f>Plan1!$B$2:$B$20</c:f>
              <c:numCache>
                <c:formatCode>_-* #,##0_-;\-* #,##0_-;_-* "-"??_-;_-@_-</c:formatCode>
                <c:ptCount val="19"/>
                <c:pt idx="0">
                  <c:v>861469</c:v>
                </c:pt>
                <c:pt idx="1">
                  <c:v>954620</c:v>
                </c:pt>
                <c:pt idx="2">
                  <c:v>1057333</c:v>
                </c:pt>
                <c:pt idx="3">
                  <c:v>1213517</c:v>
                </c:pt>
                <c:pt idx="4">
                  <c:v>1413062</c:v>
                </c:pt>
                <c:pt idx="5">
                  <c:v>1734349</c:v>
                </c:pt>
                <c:pt idx="6">
                  <c:v>2325436</c:v>
                </c:pt>
                <c:pt idx="7">
                  <c:v>1539473</c:v>
                </c:pt>
                <c:pt idx="8">
                  <c:v>1830614</c:v>
                </c:pt>
                <c:pt idx="9">
                  <c:v>2136891</c:v>
                </c:pt>
                <c:pt idx="10">
                  <c:v>1690187</c:v>
                </c:pt>
                <c:pt idx="11">
                  <c:v>1673477</c:v>
                </c:pt>
                <c:pt idx="12">
                  <c:v>1517662</c:v>
                </c:pt>
                <c:pt idx="13">
                  <c:v>1262708</c:v>
                </c:pt>
                <c:pt idx="14">
                  <c:v>887653</c:v>
                </c:pt>
                <c:pt idx="15">
                  <c:v>882876</c:v>
                </c:pt>
                <c:pt idx="16">
                  <c:v>1036788</c:v>
                </c:pt>
                <c:pt idx="17">
                  <c:v>1105000</c:v>
                </c:pt>
                <c:pt idx="18">
                  <c:v>1175000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76-4B86-BD6A-AC488822E03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6389504"/>
        <c:axId val="66392448"/>
      </c:barChart>
      <c:catAx>
        <c:axId val="66389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tx2"/>
                </a:solidFill>
              </a:defRPr>
            </a:pPr>
            <a:endParaRPr lang="pt-BR"/>
          </a:p>
        </c:txPr>
        <c:crossAx val="66392448"/>
        <c:crosses val="autoZero"/>
        <c:auto val="1"/>
        <c:lblAlgn val="ctr"/>
        <c:lblOffset val="100"/>
        <c:noMultiLvlLbl val="0"/>
      </c:catAx>
      <c:valAx>
        <c:axId val="66392448"/>
        <c:scaling>
          <c:orientation val="minMax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66389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4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7B55B44C-E7E3-47EC-8BFA-1B38AD3CCF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DBFB86E-2C59-41A2-9EE2-A44197320A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F111A-E6D1-4EE8-B9A8-068DA2833583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EA8DF11D-FAF4-414C-AC02-97F30382C6DA}"/>
              </a:ext>
            </a:extLst>
          </p:cNvPr>
          <p:cNvSpPr>
            <a:spLocks noGrp="1"/>
          </p:cNvSpPr>
          <p:nvPr>
            <p:ph type="ftr" sz="quarter" idx="2"/>
            <p:custDataLst>
              <p:tags r:id="rId2"/>
            </p:custDataLst>
          </p:nvPr>
        </p:nvSpPr>
        <p:spPr>
          <a:xfrm>
            <a:off x="0" y="8685213"/>
            <a:ext cx="68580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r"/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13A22D9-6A8C-4E7E-AE5F-4DF25868A0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806CC-6458-4F41-BDF0-B256E957FA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02420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3.xml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AD38A-B5DD-4AD9-899D-E883206F4CE4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8685213"/>
            <a:ext cx="68580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95D85-FE62-44F3-B928-5ED2CFD29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857624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0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8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0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2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4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6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8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0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2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4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2566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94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4279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809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867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659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182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6759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318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46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2184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230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690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164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5745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95D85-FE62-44F3-B928-5ED2CFD293F8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445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8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975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628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96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8899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87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6293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542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3459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642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pt-BR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307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FFB76-BC43-466F-9854-2803FBC0181E}" type="datetimeFigureOut">
              <a:rPr lang="pt-BR" smtClean="0"/>
              <a:t>28/11/2019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0" y="6356351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0A6E9-5F54-42C3-BEE3-1A1E25366F0D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-10360"/>
            <a:ext cx="9144000" cy="687871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5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ubtítulo 2"/>
          <p:cNvSpPr>
            <a:spLocks noGrp="1"/>
          </p:cNvSpPr>
          <p:nvPr/>
        </p:nvSpPr>
        <p:spPr>
          <a:xfrm>
            <a:off x="107504" y="5445224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DV2R - MOTOS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xmlns="" id="{ECDE5363-CC01-4165-9CC8-37D7D1186627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507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  <p:sp>
        <p:nvSpPr>
          <p:cNvPr id="5" name="Retângulo 4"/>
          <p:cNvSpPr/>
          <p:nvPr/>
        </p:nvSpPr>
        <p:spPr>
          <a:xfrm>
            <a:off x="395536" y="1615019"/>
            <a:ext cx="7011791" cy="4401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solidFill>
                  <a:schemeClr val="tx2"/>
                </a:solidFill>
              </a:rPr>
              <a:t>APRESENTAÇÃO DO SETOR DE MOTOCICLETAS</a:t>
            </a:r>
          </a:p>
          <a:p>
            <a:endParaRPr lang="pt-BR" sz="2800" b="1" dirty="0">
              <a:solidFill>
                <a:schemeClr val="tx2"/>
              </a:solidFill>
            </a:endParaRPr>
          </a:p>
          <a:p>
            <a:r>
              <a:rPr lang="pt-BR" sz="2800" b="1" dirty="0">
                <a:solidFill>
                  <a:schemeClr val="tx2"/>
                </a:solidFill>
              </a:rPr>
              <a:t>1 – Dados do Setor</a:t>
            </a:r>
          </a:p>
          <a:p>
            <a:pPr lvl="1"/>
            <a:r>
              <a:rPr lang="pt-BR" sz="2800" b="1" dirty="0">
                <a:solidFill>
                  <a:schemeClr val="tx2"/>
                </a:solidFill>
              </a:rPr>
              <a:t>Produção, Atacado, Varejo e Exportações </a:t>
            </a:r>
          </a:p>
          <a:p>
            <a:pPr lvl="1"/>
            <a:r>
              <a:rPr lang="pt-BR" sz="2800" b="1" dirty="0">
                <a:solidFill>
                  <a:schemeClr val="tx2"/>
                </a:solidFill>
              </a:rPr>
              <a:t>Distribuição por Categoria</a:t>
            </a:r>
          </a:p>
          <a:p>
            <a:pPr lvl="1"/>
            <a:r>
              <a:rPr lang="pt-BR" sz="2800" b="1" dirty="0">
                <a:solidFill>
                  <a:schemeClr val="tx2"/>
                </a:solidFill>
              </a:rPr>
              <a:t>Distribuição por Canais de Venda</a:t>
            </a:r>
          </a:p>
          <a:p>
            <a:pPr lvl="1"/>
            <a:r>
              <a:rPr lang="pt-BR" sz="2800" b="1" dirty="0">
                <a:solidFill>
                  <a:schemeClr val="tx2"/>
                </a:solidFill>
              </a:rPr>
              <a:t>Projeção 2019 e 2020</a:t>
            </a:r>
          </a:p>
          <a:p>
            <a:endParaRPr lang="pt-BR" sz="2800" b="1" dirty="0">
              <a:solidFill>
                <a:schemeClr val="tx2"/>
              </a:solidFill>
            </a:endParaRPr>
          </a:p>
          <a:p>
            <a:r>
              <a:rPr lang="pt-BR" sz="2800" b="1" dirty="0">
                <a:solidFill>
                  <a:schemeClr val="tx2"/>
                </a:solidFill>
              </a:rPr>
              <a:t>2 – Ações de Segurança</a:t>
            </a:r>
          </a:p>
          <a:p>
            <a:endParaRPr lang="pt-BR" sz="2800" b="1" dirty="0">
              <a:solidFill>
                <a:schemeClr val="tx2"/>
              </a:solidFill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xmlns="" id="{6F06FD07-47D9-4ED2-91C3-588C0CC9A6A3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2897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xmlns="" id="{96DB4DC4-9162-4858-A08E-5F848B9580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7021268"/>
              </p:ext>
            </p:extLst>
          </p:nvPr>
        </p:nvGraphicFramePr>
        <p:xfrm>
          <a:off x="4549910" y="3696382"/>
          <a:ext cx="4592911" cy="2571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Gráfico 31">
            <a:extLst>
              <a:ext uri="{FF2B5EF4-FFF2-40B4-BE49-F238E27FC236}">
                <a16:creationId xmlns:a16="http://schemas.microsoft.com/office/drawing/2014/main" xmlns="" id="{F19C001D-DB5A-4C6B-BC76-4E403D6B48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299371"/>
              </p:ext>
            </p:extLst>
          </p:nvPr>
        </p:nvGraphicFramePr>
        <p:xfrm>
          <a:off x="-20910" y="3698835"/>
          <a:ext cx="4592911" cy="2571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3" name="Gráfico 32">
            <a:extLst>
              <a:ext uri="{FF2B5EF4-FFF2-40B4-BE49-F238E27FC236}">
                <a16:creationId xmlns:a16="http://schemas.microsoft.com/office/drawing/2014/main" xmlns="" id="{9438660B-815D-4707-A950-0D3B0BEBB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2139575"/>
              </p:ext>
            </p:extLst>
          </p:nvPr>
        </p:nvGraphicFramePr>
        <p:xfrm>
          <a:off x="4584346" y="1444351"/>
          <a:ext cx="4559653" cy="2571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4" name="Gráfico 33">
            <a:extLst>
              <a:ext uri="{FF2B5EF4-FFF2-40B4-BE49-F238E27FC236}">
                <a16:creationId xmlns:a16="http://schemas.microsoft.com/office/drawing/2014/main" xmlns="" id="{0A4E61DC-7588-45FF-83B5-D6CD3CD628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1878693"/>
              </p:ext>
            </p:extLst>
          </p:nvPr>
        </p:nvGraphicFramePr>
        <p:xfrm>
          <a:off x="2" y="1278855"/>
          <a:ext cx="4592911" cy="2571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35" name="Grupo 10">
            <a:extLst>
              <a:ext uri="{FF2B5EF4-FFF2-40B4-BE49-F238E27FC236}">
                <a16:creationId xmlns:a16="http://schemas.microsoft.com/office/drawing/2014/main" xmlns="" id="{662FC926-197B-4F4E-B571-96887691378E}"/>
              </a:ext>
            </a:extLst>
          </p:cNvPr>
          <p:cNvGrpSpPr/>
          <p:nvPr/>
        </p:nvGrpSpPr>
        <p:grpSpPr>
          <a:xfrm>
            <a:off x="1547663" y="2650049"/>
            <a:ext cx="1239442" cy="523220"/>
            <a:chOff x="5767513" y="1635646"/>
            <a:chExt cx="1239442" cy="523220"/>
          </a:xfrm>
        </p:grpSpPr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xmlns="" id="{A5D63859-374E-4115-AFAA-12A28B540003}"/>
                </a:ext>
              </a:extLst>
            </p:cNvPr>
            <p:cNvSpPr txBox="1"/>
            <p:nvPr/>
          </p:nvSpPr>
          <p:spPr>
            <a:xfrm>
              <a:off x="5767513" y="1635646"/>
              <a:ext cx="12394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Yu Gothic"/>
                </a:rPr>
                <a:t>7,6%</a:t>
              </a:r>
            </a:p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Yu Gothic"/>
                </a:rPr>
                <a:t> +66.700 unid.</a:t>
              </a:r>
            </a:p>
          </p:txBody>
        </p:sp>
        <p:cxnSp>
          <p:nvCxnSpPr>
            <p:cNvPr id="37" name="Conector de seta reta 12">
              <a:extLst>
                <a:ext uri="{FF2B5EF4-FFF2-40B4-BE49-F238E27FC236}">
                  <a16:creationId xmlns:a16="http://schemas.microsoft.com/office/drawing/2014/main" xmlns="" id="{63058655-0335-4B9F-8EFB-005ED4E7A28E}"/>
                </a:ext>
              </a:extLst>
            </p:cNvPr>
            <p:cNvCxnSpPr/>
            <p:nvPr/>
          </p:nvCxnSpPr>
          <p:spPr>
            <a:xfrm rot="10800000">
              <a:off x="7006955" y="1635646"/>
              <a:ext cx="0" cy="523220"/>
            </a:xfrm>
            <a:prstGeom prst="straightConnector1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tailEnd type="arrow"/>
            </a:ln>
            <a:effectLst/>
          </p:spPr>
        </p:cxnSp>
      </p:grpSp>
      <p:sp>
        <p:nvSpPr>
          <p:cNvPr id="38" name="CaixaDeTexto 37">
            <a:extLst>
              <a:ext uri="{FF2B5EF4-FFF2-40B4-BE49-F238E27FC236}">
                <a16:creationId xmlns:a16="http://schemas.microsoft.com/office/drawing/2014/main" xmlns="" id="{491C313D-2731-4476-A623-5ADC35082BA8}"/>
              </a:ext>
            </a:extLst>
          </p:cNvPr>
          <p:cNvSpPr txBox="1"/>
          <p:nvPr/>
        </p:nvSpPr>
        <p:spPr>
          <a:xfrm>
            <a:off x="4632595" y="1658748"/>
            <a:ext cx="4525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pt-BR" sz="1400" b="1" dirty="0">
                <a:solidFill>
                  <a:srgbClr val="026780"/>
                </a:solidFill>
                <a:latin typeface="Yu Gothic"/>
              </a:rPr>
              <a:t>EXPORTAÇÃO</a:t>
            </a:r>
            <a:endParaRPr lang="pt-BR" sz="2800" b="1" dirty="0">
              <a:solidFill>
                <a:srgbClr val="026780"/>
              </a:solidFill>
              <a:latin typeface="Yu Gothic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xmlns="" id="{79C5B2D8-ADA1-40EA-8FCB-E20548A22BC2}"/>
              </a:ext>
            </a:extLst>
          </p:cNvPr>
          <p:cNvSpPr txBox="1"/>
          <p:nvPr/>
        </p:nvSpPr>
        <p:spPr>
          <a:xfrm>
            <a:off x="12344" y="1658748"/>
            <a:ext cx="4525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pt-BR" sz="1400" b="1" dirty="0">
                <a:solidFill>
                  <a:srgbClr val="026780"/>
                </a:solidFill>
                <a:latin typeface="Yu Gothic"/>
              </a:rPr>
              <a:t>PRODUÇÃO</a:t>
            </a:r>
            <a:endParaRPr lang="pt-BR" sz="2800" b="1" dirty="0">
              <a:solidFill>
                <a:srgbClr val="026780"/>
              </a:solidFill>
              <a:latin typeface="Yu Gothic"/>
            </a:endParaRPr>
          </a:p>
        </p:txBody>
      </p:sp>
      <p:grpSp>
        <p:nvGrpSpPr>
          <p:cNvPr id="40" name="Grupo 16">
            <a:extLst>
              <a:ext uri="{FF2B5EF4-FFF2-40B4-BE49-F238E27FC236}">
                <a16:creationId xmlns:a16="http://schemas.microsoft.com/office/drawing/2014/main" xmlns="" id="{3BFF2D3E-F35A-4B71-A50E-572C33BAAC80}"/>
              </a:ext>
            </a:extLst>
          </p:cNvPr>
          <p:cNvGrpSpPr/>
          <p:nvPr/>
        </p:nvGrpSpPr>
        <p:grpSpPr>
          <a:xfrm>
            <a:off x="1516200" y="4686410"/>
            <a:ext cx="1327608" cy="523220"/>
            <a:chOff x="5679347" y="1635646"/>
            <a:chExt cx="1327608" cy="523220"/>
          </a:xfrm>
        </p:grpSpPr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xmlns="" id="{979AD1A8-5DAA-4B75-B4A8-7B5B50EBB654}"/>
                </a:ext>
              </a:extLst>
            </p:cNvPr>
            <p:cNvSpPr txBox="1"/>
            <p:nvPr/>
          </p:nvSpPr>
          <p:spPr>
            <a:xfrm>
              <a:off x="5679347" y="1635646"/>
              <a:ext cx="1327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Yu Gothic"/>
                </a:rPr>
                <a:t>14,3%</a:t>
              </a:r>
            </a:p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Yu Gothic"/>
                </a:rPr>
                <a:t> +115.008 unid.</a:t>
              </a:r>
            </a:p>
          </p:txBody>
        </p:sp>
        <p:cxnSp>
          <p:nvCxnSpPr>
            <p:cNvPr id="42" name="Conector de seta reta 18">
              <a:extLst>
                <a:ext uri="{FF2B5EF4-FFF2-40B4-BE49-F238E27FC236}">
                  <a16:creationId xmlns:a16="http://schemas.microsoft.com/office/drawing/2014/main" xmlns="" id="{4CE41416-B147-4905-9BD2-223F3B0796F6}"/>
                </a:ext>
              </a:extLst>
            </p:cNvPr>
            <p:cNvCxnSpPr/>
            <p:nvPr/>
          </p:nvCxnSpPr>
          <p:spPr>
            <a:xfrm rot="10800000">
              <a:off x="7006955" y="1635646"/>
              <a:ext cx="0" cy="523220"/>
            </a:xfrm>
            <a:prstGeom prst="straightConnector1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tailEnd type="arrow"/>
            </a:ln>
            <a:effectLst/>
          </p:spPr>
        </p:cxnSp>
      </p:grpSp>
      <p:sp>
        <p:nvSpPr>
          <p:cNvPr id="43" name="CaixaDeTexto 42">
            <a:extLst>
              <a:ext uri="{FF2B5EF4-FFF2-40B4-BE49-F238E27FC236}">
                <a16:creationId xmlns:a16="http://schemas.microsoft.com/office/drawing/2014/main" xmlns="" id="{2D9FA65A-46E7-41C0-AE1C-096ED9F24BF0}"/>
              </a:ext>
            </a:extLst>
          </p:cNvPr>
          <p:cNvSpPr txBox="1"/>
          <p:nvPr/>
        </p:nvSpPr>
        <p:spPr>
          <a:xfrm>
            <a:off x="12344" y="3918839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pt-BR" sz="1400" b="1" dirty="0">
                <a:solidFill>
                  <a:srgbClr val="026780"/>
                </a:solidFill>
                <a:latin typeface="Yu Gothic"/>
              </a:rPr>
              <a:t>ATACADO</a:t>
            </a:r>
            <a:endParaRPr lang="pt-BR" sz="2800" b="1" dirty="0">
              <a:solidFill>
                <a:srgbClr val="026780"/>
              </a:solidFill>
              <a:latin typeface="Yu Gothic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xmlns="" id="{170D1974-2CC3-4068-9539-DE1E98FFF390}"/>
              </a:ext>
            </a:extLst>
          </p:cNvPr>
          <p:cNvSpPr txBox="1"/>
          <p:nvPr/>
        </p:nvSpPr>
        <p:spPr>
          <a:xfrm>
            <a:off x="4572000" y="3905210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pt-BR" sz="1400" b="1" dirty="0">
                <a:solidFill>
                  <a:srgbClr val="026780"/>
                </a:solidFill>
                <a:latin typeface="Yu Gothic"/>
              </a:rPr>
              <a:t>VAREJO</a:t>
            </a:r>
            <a:endParaRPr lang="pt-BR" sz="2800" b="1" dirty="0">
              <a:solidFill>
                <a:srgbClr val="026780"/>
              </a:solidFill>
              <a:latin typeface="Yu Gothic"/>
            </a:endParaRPr>
          </a:p>
        </p:txBody>
      </p:sp>
      <p:grpSp>
        <p:nvGrpSpPr>
          <p:cNvPr id="45" name="Grupo 22">
            <a:extLst>
              <a:ext uri="{FF2B5EF4-FFF2-40B4-BE49-F238E27FC236}">
                <a16:creationId xmlns:a16="http://schemas.microsoft.com/office/drawing/2014/main" xmlns="" id="{8ADC7FE5-F1F1-4D95-8F02-D89436F1F1A5}"/>
              </a:ext>
            </a:extLst>
          </p:cNvPr>
          <p:cNvGrpSpPr/>
          <p:nvPr/>
        </p:nvGrpSpPr>
        <p:grpSpPr>
          <a:xfrm>
            <a:off x="6138418" y="4686410"/>
            <a:ext cx="1313903" cy="523220"/>
            <a:chOff x="2025349" y="1635646"/>
            <a:chExt cx="1313903" cy="523220"/>
          </a:xfrm>
        </p:grpSpPr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xmlns="" id="{2D1F1575-6603-4CFF-B7EA-60E50C72FB8E}"/>
                </a:ext>
              </a:extLst>
            </p:cNvPr>
            <p:cNvSpPr txBox="1"/>
            <p:nvPr/>
          </p:nvSpPr>
          <p:spPr>
            <a:xfrm>
              <a:off x="2025349" y="1635646"/>
              <a:ext cx="12843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Yu Gothic"/>
                </a:rPr>
                <a:t>14,8%</a:t>
              </a:r>
            </a:p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Yu Gothic"/>
                </a:rPr>
                <a:t>+115.511 unid.</a:t>
              </a:r>
            </a:p>
          </p:txBody>
        </p:sp>
        <p:cxnSp>
          <p:nvCxnSpPr>
            <p:cNvPr id="47" name="Conector de seta reta 24">
              <a:extLst>
                <a:ext uri="{FF2B5EF4-FFF2-40B4-BE49-F238E27FC236}">
                  <a16:creationId xmlns:a16="http://schemas.microsoft.com/office/drawing/2014/main" xmlns="" id="{38879BD8-8872-4A01-B63F-D52D4D36320C}"/>
                </a:ext>
              </a:extLst>
            </p:cNvPr>
            <p:cNvCxnSpPr/>
            <p:nvPr/>
          </p:nvCxnSpPr>
          <p:spPr>
            <a:xfrm flipV="1">
              <a:off x="3339252" y="1635646"/>
              <a:ext cx="0" cy="523220"/>
            </a:xfrm>
            <a:prstGeom prst="straightConnector1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tailEnd type="arrow"/>
            </a:ln>
            <a:effectLst/>
          </p:spPr>
        </p:cxnSp>
      </p:grpSp>
      <p:grpSp>
        <p:nvGrpSpPr>
          <p:cNvPr id="49" name="Grupo 27">
            <a:extLst>
              <a:ext uri="{FF2B5EF4-FFF2-40B4-BE49-F238E27FC236}">
                <a16:creationId xmlns:a16="http://schemas.microsoft.com/office/drawing/2014/main" xmlns="" id="{2CCC3374-DCCD-4AAD-9575-90A6E766B9AC}"/>
              </a:ext>
            </a:extLst>
          </p:cNvPr>
          <p:cNvGrpSpPr/>
          <p:nvPr/>
        </p:nvGrpSpPr>
        <p:grpSpPr>
          <a:xfrm>
            <a:off x="6250686" y="2650049"/>
            <a:ext cx="1191352" cy="523220"/>
            <a:chOff x="5815602" y="1635646"/>
            <a:chExt cx="1191353" cy="523220"/>
          </a:xfrm>
        </p:grpSpPr>
        <p:sp>
          <p:nvSpPr>
            <p:cNvPr id="50" name="CaixaDeTexto 8">
              <a:extLst>
                <a:ext uri="{FF2B5EF4-FFF2-40B4-BE49-F238E27FC236}">
                  <a16:creationId xmlns:a16="http://schemas.microsoft.com/office/drawing/2014/main" xmlns="" id="{9F69D1E3-F5EB-44F8-A3B3-80CE141DF8AB}"/>
                </a:ext>
              </a:extLst>
            </p:cNvPr>
            <p:cNvSpPr txBox="1"/>
            <p:nvPr/>
          </p:nvSpPr>
          <p:spPr>
            <a:xfrm>
              <a:off x="5815602" y="1635646"/>
              <a:ext cx="11913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13021"/>
                  </a:solidFill>
                  <a:effectLst/>
                  <a:uLnTx/>
                  <a:uFillTx/>
                  <a:latin typeface="Yu Gothic"/>
                  <a:ea typeface="+mn-ea"/>
                  <a:cs typeface="+mn-cs"/>
                </a:rPr>
                <a:t>-47,5%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13021"/>
                  </a:solidFill>
                  <a:effectLst/>
                  <a:uLnTx/>
                  <a:uFillTx/>
                  <a:latin typeface="Yu Gothic"/>
                  <a:ea typeface="+mn-ea"/>
                  <a:cs typeface="+mn-cs"/>
                </a:rPr>
                <a:t> -29.207 unid.</a:t>
              </a:r>
            </a:p>
          </p:txBody>
        </p:sp>
        <p:cxnSp>
          <p:nvCxnSpPr>
            <p:cNvPr id="51" name="Conector de seta reta 29">
              <a:extLst>
                <a:ext uri="{FF2B5EF4-FFF2-40B4-BE49-F238E27FC236}">
                  <a16:creationId xmlns:a16="http://schemas.microsoft.com/office/drawing/2014/main" xmlns="" id="{EEEEC3E4-6BC2-426E-A773-B5A711590EFB}"/>
                </a:ext>
              </a:extLst>
            </p:cNvPr>
            <p:cNvCxnSpPr/>
            <p:nvPr/>
          </p:nvCxnSpPr>
          <p:spPr>
            <a:xfrm rot="10800000" flipV="1">
              <a:off x="7006955" y="1635646"/>
              <a:ext cx="0" cy="523220"/>
            </a:xfrm>
            <a:prstGeom prst="straightConnector1">
              <a:avLst/>
            </a:prstGeom>
            <a:noFill/>
            <a:ln w="9525" cap="flat" cmpd="sng" algn="ctr">
              <a:solidFill>
                <a:srgbClr val="C13021"/>
              </a:solidFill>
              <a:prstDash val="solid"/>
              <a:tailEnd type="arrow"/>
            </a:ln>
            <a:effectLst/>
          </p:spPr>
        </p:cxnSp>
      </p:grpSp>
      <p:sp>
        <p:nvSpPr>
          <p:cNvPr id="52" name="CaixaDeTexto 51">
            <a:extLst>
              <a:ext uri="{FF2B5EF4-FFF2-40B4-BE49-F238E27FC236}">
                <a16:creationId xmlns:a16="http://schemas.microsoft.com/office/drawing/2014/main" xmlns="" id="{8CC0B41B-EBB6-4DF2-94AE-A99183E88C60}"/>
              </a:ext>
            </a:extLst>
          </p:cNvPr>
          <p:cNvSpPr txBox="1"/>
          <p:nvPr/>
        </p:nvSpPr>
        <p:spPr>
          <a:xfrm>
            <a:off x="1" y="3680740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900" dirty="0">
                <a:solidFill>
                  <a:srgbClr val="026780"/>
                </a:solidFill>
                <a:latin typeface="Yu Gothic"/>
              </a:rPr>
              <a:t>Fonte: Associadas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xmlns="" id="{4A396F84-B3A7-46B4-8DD9-3608B166FF27}"/>
              </a:ext>
            </a:extLst>
          </p:cNvPr>
          <p:cNvSpPr txBox="1"/>
          <p:nvPr/>
        </p:nvSpPr>
        <p:spPr>
          <a:xfrm>
            <a:off x="0" y="6102567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900" dirty="0">
                <a:solidFill>
                  <a:srgbClr val="026780"/>
                </a:solidFill>
                <a:latin typeface="Yu Gothic"/>
              </a:rPr>
              <a:t>Fonte: Associadas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xmlns="" id="{6049C154-4F65-46C7-9A56-AC61207837ED}"/>
              </a:ext>
            </a:extLst>
          </p:cNvPr>
          <p:cNvSpPr txBox="1"/>
          <p:nvPr/>
        </p:nvSpPr>
        <p:spPr>
          <a:xfrm>
            <a:off x="4577583" y="3680739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900" dirty="0">
                <a:solidFill>
                  <a:srgbClr val="026780"/>
                </a:solidFill>
                <a:latin typeface="Yu Gothic"/>
              </a:rPr>
              <a:t>Fonte: Associadas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xmlns="" id="{D0707E09-E133-4B7F-9168-3C7AC26CB51C}"/>
              </a:ext>
            </a:extLst>
          </p:cNvPr>
          <p:cNvSpPr txBox="1"/>
          <p:nvPr/>
        </p:nvSpPr>
        <p:spPr>
          <a:xfrm>
            <a:off x="4572001" y="6102567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900" dirty="0">
                <a:solidFill>
                  <a:srgbClr val="026780"/>
                </a:solidFill>
                <a:latin typeface="Yu Gothic"/>
              </a:rPr>
              <a:t>Fonte: </a:t>
            </a:r>
            <a:r>
              <a:rPr lang="pt-BR" sz="900" dirty="0" err="1">
                <a:solidFill>
                  <a:srgbClr val="026780"/>
                </a:solidFill>
                <a:latin typeface="Yu Gothic"/>
              </a:rPr>
              <a:t>Renavam</a:t>
            </a:r>
            <a:endParaRPr lang="pt-BR" sz="900" dirty="0">
              <a:solidFill>
                <a:srgbClr val="026780"/>
              </a:solidFill>
              <a:latin typeface="Yu Gothic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xmlns="" id="{31A50D78-E072-424D-895D-3FF657D85875}"/>
              </a:ext>
            </a:extLst>
          </p:cNvPr>
          <p:cNvSpPr txBox="1"/>
          <p:nvPr/>
        </p:nvSpPr>
        <p:spPr>
          <a:xfrm>
            <a:off x="2035166" y="1288552"/>
            <a:ext cx="5115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1600" b="1" dirty="0">
                <a:solidFill>
                  <a:srgbClr val="026780"/>
                </a:solidFill>
                <a:latin typeface="Yu Gothic"/>
              </a:rPr>
              <a:t>D</a:t>
            </a:r>
            <a:r>
              <a:rPr lang="pt-BR" sz="1600" b="1" dirty="0">
                <a:solidFill>
                  <a:srgbClr val="026780"/>
                </a:solidFill>
                <a:latin typeface="Yu Gothic"/>
              </a:rPr>
              <a:t>ADOS ANUAIS DE MOTOCICLETAS (Jan a Out)</a:t>
            </a:r>
          </a:p>
        </p:txBody>
      </p:sp>
      <p:sp>
        <p:nvSpPr>
          <p:cNvPr id="57" name="Subtítulo 2">
            <a:extLst>
              <a:ext uri="{FF2B5EF4-FFF2-40B4-BE49-F238E27FC236}">
                <a16:creationId xmlns:a16="http://schemas.microsoft.com/office/drawing/2014/main" xmlns="" id="{40FD7D61-4D54-44B2-AD38-7C65E8B06B60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  <p:sp>
        <p:nvSpPr>
          <p:cNvPr id="58" name="Espaço Reservado para Rodapé 57">
            <a:extLst>
              <a:ext uri="{FF2B5EF4-FFF2-40B4-BE49-F238E27FC236}">
                <a16:creationId xmlns:a16="http://schemas.microsoft.com/office/drawing/2014/main" xmlns="" id="{8688FCD4-EB96-4CF8-B62B-C81C3933735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168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6DBE0CFE-D628-4E57-AD5F-FA0FF5B9898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7FCCAEC-67E2-401F-B8EB-820755FC080A}"/>
              </a:ext>
            </a:extLst>
          </p:cNvPr>
          <p:cNvSpPr txBox="1"/>
          <p:nvPr/>
        </p:nvSpPr>
        <p:spPr>
          <a:xfrm>
            <a:off x="1" y="5957196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900" dirty="0">
                <a:solidFill>
                  <a:srgbClr val="026780"/>
                </a:solidFill>
                <a:latin typeface="Yu Gothic"/>
              </a:rPr>
              <a:t>Fonte: Associadas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xmlns="" id="{97667E8C-5641-4F1A-8D5B-DC37E79AA0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599591"/>
              </p:ext>
            </p:extLst>
          </p:nvPr>
        </p:nvGraphicFramePr>
        <p:xfrm>
          <a:off x="215516" y="1780731"/>
          <a:ext cx="8712971" cy="4104469"/>
        </p:xfrm>
        <a:graphic>
          <a:graphicData uri="http://schemas.openxmlformats.org/drawingml/2006/table">
            <a:tbl>
              <a:tblPr/>
              <a:tblGrid>
                <a:gridCol w="1764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62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52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762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52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6117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76446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70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CATEGORIAS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JAN-OUT 2018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PAR. (%)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JAN-OUT 2019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PAR. (%)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VAR.(2019/2018)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VAR. (UND)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STREET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407.517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50,7%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458.578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49,9%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12,5%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51.061 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TRAIL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170.969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21,3%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181.549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19,8%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6,2%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10.580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MOTONETA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118.810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14,8%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138.780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15,1%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16,8%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19.970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42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SCOOTER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56.520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7,0%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78.904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8,6%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39,6%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22.384 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NAKED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18.692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2,3%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21.098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2,3%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12,9%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2.406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BIGTRAIL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14.181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1,8%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17.904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1,9%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26,3%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3.723 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OFF-ROAD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6.385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0,8%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11.786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1,3%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84,6%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5.401 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CUSTOM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5.860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0,7%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5.861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0,6%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0,0%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SPORT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4.667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0,6%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4.149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0,5%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-11,1%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-518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803.601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918.609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14,3%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115.008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068" marR="8068" marT="806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CA1">
                        <a:lumMod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420D4E33-A8C0-438A-BB18-A9D86AF25A80}"/>
              </a:ext>
            </a:extLst>
          </p:cNvPr>
          <p:cNvSpPr txBox="1">
            <a:spLocks/>
          </p:cNvSpPr>
          <p:nvPr/>
        </p:nvSpPr>
        <p:spPr>
          <a:xfrm>
            <a:off x="457200" y="1155551"/>
            <a:ext cx="8229600" cy="67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>
                <a:ln>
                  <a:noFill/>
                </a:ln>
                <a:solidFill>
                  <a:srgbClr val="026780"/>
                </a:solidFill>
                <a:effectLst/>
                <a:uLnTx/>
                <a:uFillTx/>
                <a:latin typeface="Roboto"/>
                <a:ea typeface="+mj-ea"/>
                <a:cs typeface="+mj-cs"/>
              </a:rPr>
              <a:t>Atacado anual de motocicletas por categoria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26780"/>
              </a:solidFill>
              <a:effectLst/>
              <a:uLnTx/>
              <a:uFillTx/>
              <a:latin typeface="Roboto"/>
              <a:ea typeface="+mj-ea"/>
              <a:cs typeface="+mj-cs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BD522BCA-0526-4242-BC45-8B9439E100F7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</p:spTree>
    <p:extLst>
      <p:ext uri="{BB962C8B-B14F-4D97-AF65-F5344CB8AC3E}">
        <p14:creationId xmlns:p14="http://schemas.microsoft.com/office/powerpoint/2010/main" val="1687635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763A17DB-0B2A-466A-94E2-E4B58A3410D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DB907F42-160B-4F68-8A65-44476CE5286F}"/>
              </a:ext>
            </a:extLst>
          </p:cNvPr>
          <p:cNvSpPr txBox="1">
            <a:spLocks/>
          </p:cNvSpPr>
          <p:nvPr/>
        </p:nvSpPr>
        <p:spPr>
          <a:xfrm>
            <a:off x="457200" y="1252402"/>
            <a:ext cx="8229600" cy="67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26780"/>
                </a:solidFill>
                <a:effectLst/>
                <a:uLnTx/>
                <a:uFillTx/>
                <a:latin typeface="Roboto"/>
                <a:ea typeface="+mj-ea"/>
                <a:cs typeface="+mj-cs"/>
              </a:rPr>
              <a:t>Modalidades de venda no varejo – Jan a Out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41621E26-C01B-4958-B174-5CE6FAE5A74E}"/>
              </a:ext>
            </a:extLst>
          </p:cNvPr>
          <p:cNvSpPr txBox="1"/>
          <p:nvPr/>
        </p:nvSpPr>
        <p:spPr>
          <a:xfrm>
            <a:off x="2" y="5733257"/>
            <a:ext cx="1907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900" dirty="0">
                <a:solidFill>
                  <a:srgbClr val="026780"/>
                </a:solidFill>
                <a:latin typeface="Yu Gothic"/>
              </a:rPr>
              <a:t>Fonte: Associadas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xmlns="" id="{86372E2A-7A1D-45FB-A41E-B4B852E96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573849"/>
              </p:ext>
            </p:extLst>
          </p:nvPr>
        </p:nvGraphicFramePr>
        <p:xfrm>
          <a:off x="266821" y="1916834"/>
          <a:ext cx="8610365" cy="3312367"/>
        </p:xfrm>
        <a:graphic>
          <a:graphicData uri="http://schemas.openxmlformats.org/drawingml/2006/table">
            <a:tbl>
              <a:tblPr/>
              <a:tblGrid>
                <a:gridCol w="13577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80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37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227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43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6381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6988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027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2018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%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2019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%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VAR. (</a:t>
                      </a:r>
                      <a:r>
                        <a:rPr lang="pt-BR" sz="1600" b="1" u="none" strike="noStrike" dirty="0" err="1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unids</a:t>
                      </a: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.)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VAR. (%)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3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À vista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247.453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31,8%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294.802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32,9%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+47.349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19,1%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3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CDC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319.170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41,0%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388.687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43,4%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+69.517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21,8%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146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Consórcio</a:t>
                      </a:r>
                      <a:endParaRPr lang="pt-BR" sz="1600" b="1" i="0" u="none" strike="noStrike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212.630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27,3%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211.275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23,6%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-1.355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-0,6%</a:t>
                      </a:r>
                      <a:endParaRPr lang="pt-BR" sz="1600" b="1" i="0" u="none" strike="noStrike" dirty="0">
                        <a:solidFill>
                          <a:schemeClr val="tx2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83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779.253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100,0%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894.764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100,0%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+115.511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rtl="0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14,8%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7E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8" name="Subtítulo 2">
            <a:extLst>
              <a:ext uri="{FF2B5EF4-FFF2-40B4-BE49-F238E27FC236}">
                <a16:creationId xmlns:a16="http://schemas.microsoft.com/office/drawing/2014/main" xmlns="" id="{64F775A2-6A2C-4340-91D2-37FFA1FD644C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</p:spTree>
    <p:extLst>
      <p:ext uri="{BB962C8B-B14F-4D97-AF65-F5344CB8AC3E}">
        <p14:creationId xmlns:p14="http://schemas.microsoft.com/office/powerpoint/2010/main" val="15672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E8730490-FA1E-47B6-8779-03EB57A42DE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xmlns="" id="{A80B6FDE-BE1B-40A6-AD9D-D82CB817AAC1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65D40E3B-09F3-49E3-983B-9EB7BDC4DDC2}"/>
              </a:ext>
            </a:extLst>
          </p:cNvPr>
          <p:cNvSpPr txBox="1">
            <a:spLocks/>
          </p:cNvSpPr>
          <p:nvPr/>
        </p:nvSpPr>
        <p:spPr>
          <a:xfrm>
            <a:off x="457200" y="1299051"/>
            <a:ext cx="8229600" cy="67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>
                <a:ln>
                  <a:noFill/>
                </a:ln>
                <a:solidFill>
                  <a:srgbClr val="026780"/>
                </a:solidFill>
                <a:effectLst/>
                <a:uLnTx/>
                <a:uFillTx/>
                <a:latin typeface="Roboto"/>
                <a:ea typeface="+mj-ea"/>
                <a:cs typeface="+mj-cs"/>
              </a:rPr>
              <a:t>Média diária do varejo de motocicletas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26780"/>
              </a:solidFill>
              <a:effectLst/>
              <a:uLnTx/>
              <a:uFillTx/>
              <a:latin typeface="Roboto"/>
              <a:ea typeface="+mj-ea"/>
              <a:cs typeface="+mj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002DA69E-A19C-4476-B98B-BB7DE35ED87F}"/>
              </a:ext>
            </a:extLst>
          </p:cNvPr>
          <p:cNvSpPr txBox="1"/>
          <p:nvPr/>
        </p:nvSpPr>
        <p:spPr>
          <a:xfrm>
            <a:off x="2" y="6153137"/>
            <a:ext cx="19077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700" dirty="0">
                <a:solidFill>
                  <a:srgbClr val="026780"/>
                </a:solidFill>
                <a:latin typeface="Yu Gothic"/>
              </a:rPr>
              <a:t>Fonte: Renavam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xmlns="" id="{C3906846-E0D1-41CD-B264-30042E0EFA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595245"/>
              </p:ext>
            </p:extLst>
          </p:nvPr>
        </p:nvGraphicFramePr>
        <p:xfrm>
          <a:off x="44612" y="2048680"/>
          <a:ext cx="9099389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05702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23F9D12E-08A6-4DDA-B73C-0F68B29D439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xmlns="" id="{E2E5B494-B4D0-4E4E-8306-7515691FCB89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966869C1-110D-41C3-909C-F03C19663335}"/>
              </a:ext>
            </a:extLst>
          </p:cNvPr>
          <p:cNvSpPr txBox="1"/>
          <p:nvPr/>
        </p:nvSpPr>
        <p:spPr>
          <a:xfrm>
            <a:off x="1" y="5882549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900" dirty="0">
                <a:solidFill>
                  <a:srgbClr val="026780"/>
                </a:solidFill>
                <a:latin typeface="Yu Gothic"/>
              </a:rPr>
              <a:t>Fonte: Associadas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xmlns="" id="{56DC3DF6-EAB2-45C6-BEE2-17F1B7F9B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090577"/>
              </p:ext>
            </p:extLst>
          </p:nvPr>
        </p:nvGraphicFramePr>
        <p:xfrm>
          <a:off x="107504" y="1857569"/>
          <a:ext cx="8928994" cy="3952971"/>
        </p:xfrm>
        <a:graphic>
          <a:graphicData uri="http://schemas.openxmlformats.org/drawingml/2006/table">
            <a:tbl>
              <a:tblPr/>
              <a:tblGrid>
                <a:gridCol w="18875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21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48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648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4828">
                  <a:extLst>
                    <a:ext uri="{9D8B030D-6E8A-4147-A177-3AD203B41FA5}">
                      <a16:colId xmlns:a16="http://schemas.microsoft.com/office/drawing/2014/main" xmlns="" val="1939016416"/>
                    </a:ext>
                  </a:extLst>
                </a:gridCol>
                <a:gridCol w="13648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91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1" u="none" strike="noStrike" kern="1200" dirty="0">
                        <a:solidFill>
                          <a:schemeClr val="tx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Projeção</a:t>
                      </a:r>
                      <a:r>
                        <a:rPr lang="pt-BR" sz="16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 2019</a:t>
                      </a:r>
                      <a:endParaRPr lang="pt-BR" sz="1600" b="1" i="0" u="none" strike="noStrike" baseline="0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(anterior)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Projeção</a:t>
                      </a:r>
                      <a:r>
                        <a:rPr lang="pt-BR" sz="16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 2019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(revisada)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Var. 2019/2018</a:t>
                      </a:r>
                      <a:r>
                        <a:rPr lang="pt-BR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/>
                      </a:r>
                      <a:br>
                        <a:rPr lang="pt-BR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</a:br>
                      <a:r>
                        <a:rPr lang="pt-BR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(unid.)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Var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2019/2018</a:t>
                      </a: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/>
                      </a:r>
                      <a:b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</a:b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%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01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 Produção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1.036.788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1.100.000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1.105.000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68.212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6,6%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3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Exportação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57.131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40.000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34.000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-23.131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-40,5%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73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Atacado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957.764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1.060.000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1.071.000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113.236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11,8%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73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 Varejo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6780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940.108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1.020.000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1.070.000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129.892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13,8%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67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ECCADB65-791B-4D43-B6A2-DB25C1D4132A}"/>
              </a:ext>
            </a:extLst>
          </p:cNvPr>
          <p:cNvSpPr txBox="1">
            <a:spLocks/>
          </p:cNvSpPr>
          <p:nvPr/>
        </p:nvSpPr>
        <p:spPr>
          <a:xfrm>
            <a:off x="457200" y="1243067"/>
            <a:ext cx="8229600" cy="67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26780"/>
                </a:solidFill>
                <a:effectLst/>
                <a:uLnTx/>
                <a:uFillTx/>
                <a:latin typeface="Roboto"/>
                <a:ea typeface="+mj-ea"/>
                <a:cs typeface="+mj-cs"/>
              </a:rPr>
              <a:t>Projeção 2019</a:t>
            </a:r>
          </a:p>
        </p:txBody>
      </p:sp>
    </p:spTree>
    <p:extLst>
      <p:ext uri="{BB962C8B-B14F-4D97-AF65-F5344CB8AC3E}">
        <p14:creationId xmlns:p14="http://schemas.microsoft.com/office/powerpoint/2010/main" val="382283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02164FFE-11AA-45ED-AA8E-98126855216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D619557D-D23E-43C8-BAF0-6AC66FCA7D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rgbClr val="00B4E3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4" t="10981" r="1" b="12756"/>
          <a:stretch/>
        </p:blipFill>
        <p:spPr>
          <a:xfrm>
            <a:off x="0" y="1838130"/>
            <a:ext cx="9144000" cy="3984171"/>
          </a:xfrm>
          <a:prstGeom prst="rect">
            <a:avLst/>
          </a:prstGeom>
        </p:spPr>
      </p:pic>
      <p:sp>
        <p:nvSpPr>
          <p:cNvPr id="7" name="Forma Livre: Forma 6">
            <a:extLst>
              <a:ext uri="{FF2B5EF4-FFF2-40B4-BE49-F238E27FC236}">
                <a16:creationId xmlns:a16="http://schemas.microsoft.com/office/drawing/2014/main" xmlns="" id="{29D07EA4-572B-440D-8170-5ECD5E348FA6}"/>
              </a:ext>
            </a:extLst>
          </p:cNvPr>
          <p:cNvSpPr/>
          <p:nvPr/>
        </p:nvSpPr>
        <p:spPr>
          <a:xfrm>
            <a:off x="1481644" y="2146042"/>
            <a:ext cx="6180715" cy="1008000"/>
          </a:xfrm>
          <a:custGeom>
            <a:avLst/>
            <a:gdLst>
              <a:gd name="connsiteX0" fmla="*/ 0 w 1417108"/>
              <a:gd name="connsiteY0" fmla="*/ 0 h 850264"/>
              <a:gd name="connsiteX1" fmla="*/ 1417108 w 1417108"/>
              <a:gd name="connsiteY1" fmla="*/ 0 h 850264"/>
              <a:gd name="connsiteX2" fmla="*/ 1417108 w 1417108"/>
              <a:gd name="connsiteY2" fmla="*/ 850264 h 850264"/>
              <a:gd name="connsiteX3" fmla="*/ 0 w 1417108"/>
              <a:gd name="connsiteY3" fmla="*/ 850264 h 850264"/>
              <a:gd name="connsiteX4" fmla="*/ 0 w 1417108"/>
              <a:gd name="connsiteY4" fmla="*/ 0 h 85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108" h="850264">
                <a:moveTo>
                  <a:pt x="0" y="0"/>
                </a:moveTo>
                <a:lnTo>
                  <a:pt x="1417108" y="0"/>
                </a:lnTo>
                <a:lnTo>
                  <a:pt x="1417108" y="850264"/>
                </a:lnTo>
                <a:lnTo>
                  <a:pt x="0" y="8502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6000"/>
            </a:srgb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6671" tIns="26671" rIns="26671" bIns="26671" numCol="1" spcCol="1270" anchor="ctr" anchorCtr="0">
            <a:noAutofit/>
          </a:bodyPr>
          <a:lstStyle/>
          <a:p>
            <a:pPr marL="0" marR="0" lvl="0" indent="0" algn="ctr" defTabSz="311143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2678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Facilidade de crédito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srgbClr val="02678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xmlns="" id="{021D1B56-DF91-410B-A2ED-FB1C3E0A32D5}"/>
              </a:ext>
            </a:extLst>
          </p:cNvPr>
          <p:cNvSpPr/>
          <p:nvPr/>
        </p:nvSpPr>
        <p:spPr>
          <a:xfrm>
            <a:off x="1481644" y="3292414"/>
            <a:ext cx="6180715" cy="1008000"/>
          </a:xfrm>
          <a:custGeom>
            <a:avLst/>
            <a:gdLst>
              <a:gd name="connsiteX0" fmla="*/ 0 w 1417108"/>
              <a:gd name="connsiteY0" fmla="*/ 0 h 850264"/>
              <a:gd name="connsiteX1" fmla="*/ 1417108 w 1417108"/>
              <a:gd name="connsiteY1" fmla="*/ 0 h 850264"/>
              <a:gd name="connsiteX2" fmla="*/ 1417108 w 1417108"/>
              <a:gd name="connsiteY2" fmla="*/ 850264 h 850264"/>
              <a:gd name="connsiteX3" fmla="*/ 0 w 1417108"/>
              <a:gd name="connsiteY3" fmla="*/ 850264 h 850264"/>
              <a:gd name="connsiteX4" fmla="*/ 0 w 1417108"/>
              <a:gd name="connsiteY4" fmla="*/ 0 h 85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108" h="850264">
                <a:moveTo>
                  <a:pt x="0" y="0"/>
                </a:moveTo>
                <a:lnTo>
                  <a:pt x="1417108" y="0"/>
                </a:lnTo>
                <a:lnTo>
                  <a:pt x="1417108" y="850264"/>
                </a:lnTo>
                <a:lnTo>
                  <a:pt x="0" y="8502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6000"/>
            </a:srgb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6671" tIns="26671" rIns="26671" bIns="26671" numCol="1" spcCol="1270" anchor="ctr" anchorCtr="0">
            <a:noAutofit/>
          </a:bodyPr>
          <a:lstStyle/>
          <a:p>
            <a:pPr marL="0" marR="0" lvl="0" indent="0" algn="ctr" defTabSz="311143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2678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Mobilidade urbana e baixo consumo</a:t>
            </a:r>
            <a:b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2678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2678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 combustível e manutenção</a:t>
            </a:r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xmlns="" id="{8FDCD391-E38E-4BD3-B364-7D2875A82F5E}"/>
              </a:ext>
            </a:extLst>
          </p:cNvPr>
          <p:cNvSpPr/>
          <p:nvPr/>
        </p:nvSpPr>
        <p:spPr>
          <a:xfrm>
            <a:off x="1481644" y="4438786"/>
            <a:ext cx="6180715" cy="1008000"/>
          </a:xfrm>
          <a:custGeom>
            <a:avLst/>
            <a:gdLst>
              <a:gd name="connsiteX0" fmla="*/ 0 w 1417108"/>
              <a:gd name="connsiteY0" fmla="*/ 0 h 850264"/>
              <a:gd name="connsiteX1" fmla="*/ 1417108 w 1417108"/>
              <a:gd name="connsiteY1" fmla="*/ 0 h 850264"/>
              <a:gd name="connsiteX2" fmla="*/ 1417108 w 1417108"/>
              <a:gd name="connsiteY2" fmla="*/ 850264 h 850264"/>
              <a:gd name="connsiteX3" fmla="*/ 0 w 1417108"/>
              <a:gd name="connsiteY3" fmla="*/ 850264 h 850264"/>
              <a:gd name="connsiteX4" fmla="*/ 0 w 1417108"/>
              <a:gd name="connsiteY4" fmla="*/ 0 h 85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108" h="850264">
                <a:moveTo>
                  <a:pt x="0" y="0"/>
                </a:moveTo>
                <a:lnTo>
                  <a:pt x="1417108" y="0"/>
                </a:lnTo>
                <a:lnTo>
                  <a:pt x="1417108" y="850264"/>
                </a:lnTo>
                <a:lnTo>
                  <a:pt x="0" y="8502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6000"/>
            </a:srgb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6671" tIns="26671" rIns="26671" bIns="26671" numCol="1" spcCol="1270" anchor="ctr" anchorCtr="0">
            <a:noAutofit/>
          </a:bodyPr>
          <a:lstStyle/>
          <a:p>
            <a:pPr marL="0" marR="0" lvl="0" indent="0" algn="ctr" defTabSz="311143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2678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Modernização das motocicletas com novas</a:t>
            </a:r>
            <a:b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2678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2678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tecnologias e design mais atrativo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srgbClr val="02678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B3414E01-FB67-4808-B51E-96A4E6565743}"/>
              </a:ext>
            </a:extLst>
          </p:cNvPr>
          <p:cNvSpPr txBox="1">
            <a:spLocks/>
          </p:cNvSpPr>
          <p:nvPr/>
        </p:nvSpPr>
        <p:spPr>
          <a:xfrm>
            <a:off x="457200" y="1243067"/>
            <a:ext cx="8229600" cy="67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>
                <a:solidFill>
                  <a:srgbClr val="026780"/>
                </a:solidFill>
                <a:latin typeface="Roboto"/>
              </a:rPr>
              <a:t>Principais fatores de Crescimento do Mercado </a:t>
            </a:r>
            <a:endParaRPr kumimoji="0" lang="pt-BR" sz="2000" b="1" i="0" u="none" strike="noStrike" kern="1200" cap="none" spc="0" normalizeH="0" baseline="0">
              <a:ln>
                <a:noFill/>
              </a:ln>
              <a:solidFill>
                <a:srgbClr val="026780"/>
              </a:solidFill>
              <a:effectLst/>
              <a:uLnTx/>
              <a:uFillTx/>
              <a:latin typeface="Roboto"/>
              <a:ea typeface="+mj-ea"/>
              <a:cs typeface="+mj-cs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3D9DE307-C17E-45E2-A799-CAF4F8EBF9D8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</p:spTree>
    <p:extLst>
      <p:ext uri="{BB962C8B-B14F-4D97-AF65-F5344CB8AC3E}">
        <p14:creationId xmlns:p14="http://schemas.microsoft.com/office/powerpoint/2010/main" val="3189765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  <p:sp>
        <p:nvSpPr>
          <p:cNvPr id="15" name="Espaço Reservado para Rodapé 14">
            <a:extLst>
              <a:ext uri="{FF2B5EF4-FFF2-40B4-BE49-F238E27FC236}">
                <a16:creationId xmlns:a16="http://schemas.microsoft.com/office/drawing/2014/main" xmlns="" id="{41FB3FF1-A7A0-4CAB-99C3-B2B23DE6A71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6D1A9BE8-DA35-48B9-9C23-363483593177}"/>
              </a:ext>
            </a:extLst>
          </p:cNvPr>
          <p:cNvSpPr txBox="1"/>
          <p:nvPr/>
        </p:nvSpPr>
        <p:spPr>
          <a:xfrm>
            <a:off x="1" y="6171792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900" dirty="0">
                <a:solidFill>
                  <a:srgbClr val="026780"/>
                </a:solidFill>
                <a:latin typeface="Yu Gothic"/>
              </a:rPr>
              <a:t>Fonte: Associadas</a:t>
            </a:r>
          </a:p>
        </p:txBody>
      </p:sp>
      <p:graphicFrame>
        <p:nvGraphicFramePr>
          <p:cNvPr id="19" name="Tabela 18">
            <a:extLst>
              <a:ext uri="{FF2B5EF4-FFF2-40B4-BE49-F238E27FC236}">
                <a16:creationId xmlns:a16="http://schemas.microsoft.com/office/drawing/2014/main" xmlns="" id="{26849828-20AD-4BB1-8CE7-D01AF936F1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699542"/>
              </p:ext>
            </p:extLst>
          </p:nvPr>
        </p:nvGraphicFramePr>
        <p:xfrm>
          <a:off x="107504" y="1891050"/>
          <a:ext cx="8928992" cy="3952971"/>
        </p:xfrm>
        <a:graphic>
          <a:graphicData uri="http://schemas.openxmlformats.org/drawingml/2006/table">
            <a:tbl>
              <a:tblPr/>
              <a:tblGrid>
                <a:gridCol w="22281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75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110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11088">
                  <a:extLst>
                    <a:ext uri="{9D8B030D-6E8A-4147-A177-3AD203B41FA5}">
                      <a16:colId xmlns:a16="http://schemas.microsoft.com/office/drawing/2014/main" xmlns="" val="1939016416"/>
                    </a:ext>
                  </a:extLst>
                </a:gridCol>
                <a:gridCol w="16110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91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1" u="none" strike="noStrike" kern="1200" dirty="0">
                        <a:solidFill>
                          <a:schemeClr val="tx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Projeção</a:t>
                      </a:r>
                      <a:r>
                        <a:rPr lang="pt-BR" sz="16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2019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Projeção</a:t>
                      </a:r>
                      <a:r>
                        <a:rPr lang="pt-BR" sz="16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2020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Var.</a:t>
                      </a:r>
                      <a:r>
                        <a:rPr lang="pt-BR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/>
                      </a:r>
                      <a:br>
                        <a:rPr lang="pt-BR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</a:br>
                      <a:r>
                        <a:rPr lang="pt-BR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(unid.)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Var %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01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 Produção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1.105.000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1.175.000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70.000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6,3%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3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Exportação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34.000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30.000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-4.000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-11,8%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73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Atacado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1.071.000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1.145.000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74.000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6,9%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73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Varejo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 fontAlgn="b"/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1.070.000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1.140.000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B8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70.000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Yu Gothic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6,5%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B8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0" name="Título 1">
            <a:extLst>
              <a:ext uri="{FF2B5EF4-FFF2-40B4-BE49-F238E27FC236}">
                <a16:creationId xmlns:a16="http://schemas.microsoft.com/office/drawing/2014/main" xmlns="" id="{CB24D001-DA0B-4831-8083-D4392C416232}"/>
              </a:ext>
            </a:extLst>
          </p:cNvPr>
          <p:cNvSpPr txBox="1">
            <a:spLocks/>
          </p:cNvSpPr>
          <p:nvPr/>
        </p:nvSpPr>
        <p:spPr>
          <a:xfrm>
            <a:off x="457200" y="1243067"/>
            <a:ext cx="8229600" cy="67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26780"/>
                </a:solidFill>
                <a:effectLst/>
                <a:uLnTx/>
                <a:uFillTx/>
                <a:latin typeface="Roboto"/>
                <a:ea typeface="+mj-ea"/>
                <a:cs typeface="+mj-cs"/>
              </a:rPr>
              <a:t>Projeção 2020</a:t>
            </a:r>
          </a:p>
        </p:txBody>
      </p:sp>
    </p:spTree>
    <p:extLst>
      <p:ext uri="{BB962C8B-B14F-4D97-AF65-F5344CB8AC3E}">
        <p14:creationId xmlns:p14="http://schemas.microsoft.com/office/powerpoint/2010/main" val="3170608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xmlns="" id="{03027633-E50A-4DEF-9C06-D4F54ED70F33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  <p:sp>
        <p:nvSpPr>
          <p:cNvPr id="16" name="Espaço Reservado para Rodapé 15">
            <a:extLst>
              <a:ext uri="{FF2B5EF4-FFF2-40B4-BE49-F238E27FC236}">
                <a16:creationId xmlns:a16="http://schemas.microsoft.com/office/drawing/2014/main" xmlns="" id="{6CC690A6-5F91-47E2-BDC3-834AC80CD0F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6EBAB119-6167-4CA1-B1FD-D488338670FF}"/>
              </a:ext>
            </a:extLst>
          </p:cNvPr>
          <p:cNvSpPr txBox="1">
            <a:spLocks/>
          </p:cNvSpPr>
          <p:nvPr/>
        </p:nvSpPr>
        <p:spPr>
          <a:xfrm>
            <a:off x="457200" y="1299050"/>
            <a:ext cx="8229600" cy="67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>
                <a:ln>
                  <a:noFill/>
                </a:ln>
                <a:solidFill>
                  <a:srgbClr val="026780"/>
                </a:solidFill>
                <a:effectLst/>
                <a:uLnTx/>
                <a:uFillTx/>
                <a:latin typeface="Roboto"/>
                <a:ea typeface="+mj-ea"/>
                <a:cs typeface="+mj-cs"/>
              </a:rPr>
              <a:t>Produção anual e projeções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26780"/>
              </a:solidFill>
              <a:effectLst/>
              <a:uLnTx/>
              <a:uFillTx/>
              <a:latin typeface="Roboto"/>
              <a:ea typeface="+mj-ea"/>
              <a:cs typeface="+mj-cs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3EB64737-2BDB-450E-A6D1-FB661AD329A5}"/>
              </a:ext>
            </a:extLst>
          </p:cNvPr>
          <p:cNvSpPr txBox="1"/>
          <p:nvPr/>
        </p:nvSpPr>
        <p:spPr>
          <a:xfrm>
            <a:off x="1" y="6162465"/>
            <a:ext cx="4572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700" dirty="0">
                <a:solidFill>
                  <a:srgbClr val="026780"/>
                </a:solidFill>
                <a:latin typeface="Yu Gothic"/>
              </a:rPr>
              <a:t>Fonte: Associadas	*Projeção</a:t>
            </a:r>
          </a:p>
        </p:txBody>
      </p:sp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xmlns="" id="{834498B8-D053-4BFF-BC3C-FFE17D5B0D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270006"/>
              </p:ext>
            </p:extLst>
          </p:nvPr>
        </p:nvGraphicFramePr>
        <p:xfrm>
          <a:off x="107504" y="2058008"/>
          <a:ext cx="8928992" cy="4321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89522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4A5B6DD9-C52C-40F4-8299-A2644CED69E4}"/>
              </a:ext>
            </a:extLst>
          </p:cNvPr>
          <p:cNvSpPr/>
          <p:nvPr/>
        </p:nvSpPr>
        <p:spPr>
          <a:xfrm>
            <a:off x="785828" y="3244334"/>
            <a:ext cx="35503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</a:rPr>
              <a:t>Ações de Segurança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xmlns="" id="{E5C66E8F-AF2A-4F86-A6B4-2860EFA8015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7941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8EB05B3B-B6E9-4F78-801B-3C15CCFD04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92" y="2261350"/>
            <a:ext cx="5969684" cy="411714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C641CD2E-DA0E-4997-A53E-D3AB98AD1543}"/>
              </a:ext>
            </a:extLst>
          </p:cNvPr>
          <p:cNvSpPr/>
          <p:nvPr/>
        </p:nvSpPr>
        <p:spPr>
          <a:xfrm>
            <a:off x="395536" y="1615019"/>
            <a:ext cx="86008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tx2"/>
                </a:solidFill>
              </a:rPr>
              <a:t>AÇÕES DE SEGURANÇA</a:t>
            </a:r>
          </a:p>
          <a:p>
            <a:r>
              <a:rPr lang="pt-BR" b="1" dirty="0">
                <a:solidFill>
                  <a:schemeClr val="tx2"/>
                </a:solidFill>
              </a:rPr>
              <a:t>Amparada nas Estatísticas Oficiais a ABRACICLO promoveu pesquisa Causa de Acidentes 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5A5BC099-39DA-4172-A63B-0D9184B64C26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xmlns="" id="{F2F19EB7-2A67-4A30-81A8-746ADCEF10C2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</p:spTree>
    <p:extLst>
      <p:ext uri="{BB962C8B-B14F-4D97-AF65-F5344CB8AC3E}">
        <p14:creationId xmlns:p14="http://schemas.microsoft.com/office/powerpoint/2010/main" val="180719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C641CD2E-DA0E-4997-A53E-D3AB98AD1543}"/>
              </a:ext>
            </a:extLst>
          </p:cNvPr>
          <p:cNvSpPr/>
          <p:nvPr/>
        </p:nvSpPr>
        <p:spPr>
          <a:xfrm>
            <a:off x="395536" y="1615019"/>
            <a:ext cx="68330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tx2"/>
                </a:solidFill>
              </a:rPr>
              <a:t>AÇÕES DE SEGURANÇA</a:t>
            </a:r>
          </a:p>
          <a:p>
            <a:r>
              <a:rPr lang="pt-BR" b="1" dirty="0">
                <a:solidFill>
                  <a:schemeClr val="tx2"/>
                </a:solidFill>
              </a:rPr>
              <a:t>Para redução dessa grave situação a ABRACICLO adota contramedidas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DB8DA8D1-5C05-4CF6-9FAD-0F68B6D4A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2348829"/>
            <a:ext cx="7749066" cy="4285917"/>
          </a:xfrm>
          <a:prstGeom prst="rect">
            <a:avLst/>
          </a:prstGeom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xmlns="" id="{81924EB6-77AA-4EC1-998B-B6ED1E7C800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xmlns="" id="{ABA30AF3-74C2-4FF6-92AD-8CD216A745E2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</p:spTree>
    <p:extLst>
      <p:ext uri="{BB962C8B-B14F-4D97-AF65-F5344CB8AC3E}">
        <p14:creationId xmlns:p14="http://schemas.microsoft.com/office/powerpoint/2010/main" val="4241766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C641CD2E-DA0E-4997-A53E-D3AB98AD1543}"/>
              </a:ext>
            </a:extLst>
          </p:cNvPr>
          <p:cNvSpPr/>
          <p:nvPr/>
        </p:nvSpPr>
        <p:spPr>
          <a:xfrm>
            <a:off x="395536" y="1615019"/>
            <a:ext cx="68330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tx2"/>
                </a:solidFill>
              </a:rPr>
              <a:t>AÇÕES DE SEGURANÇA</a:t>
            </a:r>
          </a:p>
          <a:p>
            <a:r>
              <a:rPr lang="pt-BR" b="1" dirty="0">
                <a:solidFill>
                  <a:schemeClr val="tx2"/>
                </a:solidFill>
              </a:rPr>
              <a:t>Para redução dessa grave situação a ABRACICLO adota contramedidas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1C46F8F8-64DA-4117-8C3A-41A43FE9B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57" y="2261351"/>
            <a:ext cx="7404599" cy="4195206"/>
          </a:xfrm>
          <a:prstGeom prst="rect">
            <a:avLst/>
          </a:prstGeom>
        </p:spPr>
      </p:pic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1EFA5BC6-BF37-43D2-9B3A-6021CCDADA2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xmlns="" id="{9078CF41-CC10-41F8-AB92-E8DAA5CC2629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</p:spTree>
    <p:extLst>
      <p:ext uri="{BB962C8B-B14F-4D97-AF65-F5344CB8AC3E}">
        <p14:creationId xmlns:p14="http://schemas.microsoft.com/office/powerpoint/2010/main" val="30857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D46CE0A2-4D87-4694-80D3-1EB2CA13AF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01" t="20988" r="28489"/>
          <a:stretch/>
        </p:blipFill>
        <p:spPr>
          <a:xfrm>
            <a:off x="5229924" y="4366356"/>
            <a:ext cx="2531326" cy="144737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C641CD2E-DA0E-4997-A53E-D3AB98AD1543}"/>
              </a:ext>
            </a:extLst>
          </p:cNvPr>
          <p:cNvSpPr/>
          <p:nvPr/>
        </p:nvSpPr>
        <p:spPr>
          <a:xfrm>
            <a:off x="395536" y="1615019"/>
            <a:ext cx="83514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tx2"/>
                </a:solidFill>
              </a:rPr>
              <a:t>AÇÕES DE SEGURANÇA</a:t>
            </a:r>
          </a:p>
          <a:p>
            <a:r>
              <a:rPr lang="pt-BR" b="1" dirty="0">
                <a:solidFill>
                  <a:schemeClr val="tx2"/>
                </a:solidFill>
              </a:rPr>
              <a:t>As associadas à ABRACICLO também realizam ações para propagação de boas práticas: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75700E30-A3EB-4967-8E3E-80A4B2FECF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3455"/>
          <a:stretch/>
        </p:blipFill>
        <p:spPr>
          <a:xfrm>
            <a:off x="611419" y="4366356"/>
            <a:ext cx="3419708" cy="153022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C0E13A97-373A-4CFB-9E18-F501D5F5BD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607"/>
          <a:stretch/>
        </p:blipFill>
        <p:spPr>
          <a:xfrm>
            <a:off x="2085279" y="2534412"/>
            <a:ext cx="1795346" cy="1447371"/>
          </a:xfrm>
          <a:prstGeom prst="rect">
            <a:avLst/>
          </a:prstGeom>
        </p:spPr>
      </p:pic>
      <p:sp>
        <p:nvSpPr>
          <p:cNvPr id="8" name="Forma Livre: Forma 7">
            <a:extLst>
              <a:ext uri="{FF2B5EF4-FFF2-40B4-BE49-F238E27FC236}">
                <a16:creationId xmlns:a16="http://schemas.microsoft.com/office/drawing/2014/main" xmlns="" id="{6D77C55C-8A38-487E-B5BD-40D920BA27EF}"/>
              </a:ext>
            </a:extLst>
          </p:cNvPr>
          <p:cNvSpPr/>
          <p:nvPr/>
        </p:nvSpPr>
        <p:spPr>
          <a:xfrm>
            <a:off x="611419" y="2598234"/>
            <a:ext cx="1619017" cy="1530229"/>
          </a:xfrm>
          <a:custGeom>
            <a:avLst/>
            <a:gdLst>
              <a:gd name="connsiteX0" fmla="*/ 0 w 1358666"/>
              <a:gd name="connsiteY0" fmla="*/ 0 h 1405863"/>
              <a:gd name="connsiteX1" fmla="*/ 1358666 w 1358666"/>
              <a:gd name="connsiteY1" fmla="*/ 0 h 1405863"/>
              <a:gd name="connsiteX2" fmla="*/ 1358666 w 1358666"/>
              <a:gd name="connsiteY2" fmla="*/ 1405863 h 1405863"/>
              <a:gd name="connsiteX3" fmla="*/ 0 w 1358666"/>
              <a:gd name="connsiteY3" fmla="*/ 1405863 h 1405863"/>
              <a:gd name="connsiteX4" fmla="*/ 0 w 1358666"/>
              <a:gd name="connsiteY4" fmla="*/ 0 h 140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8666" h="1405863">
                <a:moveTo>
                  <a:pt x="0" y="0"/>
                </a:moveTo>
                <a:lnTo>
                  <a:pt x="1358666" y="0"/>
                </a:lnTo>
                <a:lnTo>
                  <a:pt x="1358666" y="1405863"/>
                </a:lnTo>
                <a:lnTo>
                  <a:pt x="0" y="1405863"/>
                </a:lnTo>
                <a:lnTo>
                  <a:pt x="0" y="0"/>
                </a:lnTo>
                <a:close/>
              </a:path>
            </a:pathLst>
          </a:custGeom>
          <a:solidFill>
            <a:srgbClr val="026780">
              <a:lumMod val="75000"/>
            </a:srgbClr>
          </a:solidFill>
          <a:ln w="254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marL="0" marR="0" lvl="0" indent="0" algn="ctr" defTabSz="4000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CCFF66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  <a:t>Palestras educativas </a:t>
            </a:r>
            <a: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  <a:t>para estudantes do Ensino Médio de escolas públicas </a:t>
            </a:r>
            <a:b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</a:br>
            <a: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  <a:t>em várias cidades. Atendimento a mais </a:t>
            </a:r>
            <a:b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</a:br>
            <a: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  <a:t>de 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  <a:t>11 mil estudantes.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E29CA3A3-63F4-4433-9F1D-C01E21E08F9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561"/>
          <a:stretch/>
        </p:blipFill>
        <p:spPr>
          <a:xfrm>
            <a:off x="5263377" y="2534412"/>
            <a:ext cx="2497873" cy="1447371"/>
          </a:xfrm>
          <a:prstGeom prst="rect">
            <a:avLst/>
          </a:prstGeom>
        </p:spPr>
      </p:pic>
      <p:sp>
        <p:nvSpPr>
          <p:cNvPr id="10" name="Forma Livre: Forma 9">
            <a:extLst>
              <a:ext uri="{FF2B5EF4-FFF2-40B4-BE49-F238E27FC236}">
                <a16:creationId xmlns:a16="http://schemas.microsoft.com/office/drawing/2014/main" xmlns="" id="{F3DB067B-804D-48DE-B45F-E9FB533042FA}"/>
              </a:ext>
            </a:extLst>
          </p:cNvPr>
          <p:cNvSpPr/>
          <p:nvPr/>
        </p:nvSpPr>
        <p:spPr>
          <a:xfrm>
            <a:off x="4031127" y="2598233"/>
            <a:ext cx="1619017" cy="1530229"/>
          </a:xfrm>
          <a:custGeom>
            <a:avLst/>
            <a:gdLst>
              <a:gd name="connsiteX0" fmla="*/ 0 w 1358666"/>
              <a:gd name="connsiteY0" fmla="*/ 0 h 1405863"/>
              <a:gd name="connsiteX1" fmla="*/ 1358666 w 1358666"/>
              <a:gd name="connsiteY1" fmla="*/ 0 h 1405863"/>
              <a:gd name="connsiteX2" fmla="*/ 1358666 w 1358666"/>
              <a:gd name="connsiteY2" fmla="*/ 1405863 h 1405863"/>
              <a:gd name="connsiteX3" fmla="*/ 0 w 1358666"/>
              <a:gd name="connsiteY3" fmla="*/ 1405863 h 1405863"/>
              <a:gd name="connsiteX4" fmla="*/ 0 w 1358666"/>
              <a:gd name="connsiteY4" fmla="*/ 0 h 140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8666" h="1405863">
                <a:moveTo>
                  <a:pt x="0" y="0"/>
                </a:moveTo>
                <a:lnTo>
                  <a:pt x="1358666" y="0"/>
                </a:lnTo>
                <a:lnTo>
                  <a:pt x="1358666" y="1405863"/>
                </a:lnTo>
                <a:lnTo>
                  <a:pt x="0" y="1405863"/>
                </a:lnTo>
                <a:lnTo>
                  <a:pt x="0" y="0"/>
                </a:lnTo>
                <a:close/>
              </a:path>
            </a:pathLst>
          </a:custGeom>
          <a:solidFill>
            <a:srgbClr val="026780">
              <a:lumMod val="75000"/>
            </a:srgbClr>
          </a:solidFill>
          <a:ln w="254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marL="0" marR="0" lvl="0" indent="0" algn="ctr" defTabSz="4000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CCFF66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  <a:t>Palestras educativas </a:t>
            </a:r>
            <a: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  <a:t>Para profissionais em empresas e comunidades orientadas por autoridades locais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  <a:t>.</a:t>
            </a:r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xmlns="" id="{C5E88C7B-6005-4B68-966F-44B2609DA1D2}"/>
              </a:ext>
            </a:extLst>
          </p:cNvPr>
          <p:cNvSpPr/>
          <p:nvPr/>
        </p:nvSpPr>
        <p:spPr>
          <a:xfrm>
            <a:off x="4031127" y="4465345"/>
            <a:ext cx="1619017" cy="1431240"/>
          </a:xfrm>
          <a:custGeom>
            <a:avLst/>
            <a:gdLst>
              <a:gd name="connsiteX0" fmla="*/ 0 w 1358666"/>
              <a:gd name="connsiteY0" fmla="*/ 0 h 1405863"/>
              <a:gd name="connsiteX1" fmla="*/ 1358666 w 1358666"/>
              <a:gd name="connsiteY1" fmla="*/ 0 h 1405863"/>
              <a:gd name="connsiteX2" fmla="*/ 1358666 w 1358666"/>
              <a:gd name="connsiteY2" fmla="*/ 1405863 h 1405863"/>
              <a:gd name="connsiteX3" fmla="*/ 0 w 1358666"/>
              <a:gd name="connsiteY3" fmla="*/ 1405863 h 1405863"/>
              <a:gd name="connsiteX4" fmla="*/ 0 w 1358666"/>
              <a:gd name="connsiteY4" fmla="*/ 0 h 140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8666" h="1405863">
                <a:moveTo>
                  <a:pt x="0" y="0"/>
                </a:moveTo>
                <a:lnTo>
                  <a:pt x="1358666" y="0"/>
                </a:lnTo>
                <a:lnTo>
                  <a:pt x="1358666" y="1405863"/>
                </a:lnTo>
                <a:lnTo>
                  <a:pt x="0" y="1405863"/>
                </a:lnTo>
                <a:lnTo>
                  <a:pt x="0" y="0"/>
                </a:lnTo>
                <a:close/>
              </a:path>
            </a:pathLst>
          </a:custGeom>
          <a:solidFill>
            <a:srgbClr val="026780">
              <a:lumMod val="75000"/>
            </a:srgbClr>
          </a:solidFill>
          <a:ln w="254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marL="0" marR="0" lvl="0" indent="0" algn="ctr" defTabSz="4000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CCFF66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  <a:t>PIT STOPS</a:t>
            </a:r>
          </a:p>
          <a:p>
            <a:pPr marL="0" marR="0" lvl="0" indent="0" algn="ctr" defTabSz="4000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+mn-cs"/>
              </a:rPr>
              <a:t>Em parceria com autoridades das cidades mais importantes do país, com milhares de atendimentos</a:t>
            </a:r>
            <a:endParaRPr kumimoji="0" lang="pt-BR" sz="1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"/>
              <a:ea typeface="+mn-ea"/>
              <a:cs typeface="+mn-c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58C3BAEF-9432-4541-8234-4D6BC84641CC}"/>
              </a:ext>
            </a:extLst>
          </p:cNvPr>
          <p:cNvSpPr txBox="1"/>
          <p:nvPr/>
        </p:nvSpPr>
        <p:spPr>
          <a:xfrm>
            <a:off x="6932303" y="5527253"/>
            <a:ext cx="973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Manaus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2623739F-315A-4292-8E19-93BCFC8034E2}"/>
              </a:ext>
            </a:extLst>
          </p:cNvPr>
          <p:cNvSpPr txBox="1"/>
          <p:nvPr/>
        </p:nvSpPr>
        <p:spPr>
          <a:xfrm>
            <a:off x="6720430" y="2522888"/>
            <a:ext cx="1118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Petropolis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18C4F364-9B24-4F1B-B2D3-E9FDBD978272}"/>
              </a:ext>
            </a:extLst>
          </p:cNvPr>
          <p:cNvSpPr txBox="1"/>
          <p:nvPr/>
        </p:nvSpPr>
        <p:spPr>
          <a:xfrm>
            <a:off x="2960841" y="2491644"/>
            <a:ext cx="1118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Sorocaba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9797C210-19C9-42D4-AFA8-65C710563902}"/>
              </a:ext>
            </a:extLst>
          </p:cNvPr>
          <p:cNvSpPr txBox="1"/>
          <p:nvPr/>
        </p:nvSpPr>
        <p:spPr>
          <a:xfrm>
            <a:off x="2804065" y="5636118"/>
            <a:ext cx="1275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ighlight>
                  <a:srgbClr val="FFFF00"/>
                </a:highlight>
              </a:rPr>
              <a:t>Indaiatuba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xmlns="" id="{BB6164BA-5B5A-4B9F-A34F-6A8CF3EF82E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xmlns="" id="{99E21C4A-621F-4CBD-9C41-4BB85A0CBE0A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</p:spTree>
    <p:extLst>
      <p:ext uri="{BB962C8B-B14F-4D97-AF65-F5344CB8AC3E}">
        <p14:creationId xmlns:p14="http://schemas.microsoft.com/office/powerpoint/2010/main" val="2893083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C4F64D79-B611-4A40-99F8-01A6AEC608A2}"/>
              </a:ext>
            </a:extLst>
          </p:cNvPr>
          <p:cNvSpPr/>
          <p:nvPr/>
        </p:nvSpPr>
        <p:spPr>
          <a:xfrm>
            <a:off x="785828" y="3244334"/>
            <a:ext cx="18912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O</a:t>
            </a:r>
            <a:r>
              <a:rPr lang="pt-BR" sz="3200" b="1" dirty="0">
                <a:solidFill>
                  <a:schemeClr val="tx2"/>
                </a:solidFill>
              </a:rPr>
              <a:t>brigado!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93A0E5D1-A3D3-4DB3-9D48-E9A0B892BB9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xmlns="" id="{5744CC4D-C256-4048-ABCF-878007481CFB}"/>
              </a:ext>
            </a:extLst>
          </p:cNvPr>
          <p:cNvSpPr>
            <a:spLocks noGrp="1"/>
          </p:cNvSpPr>
          <p:nvPr/>
        </p:nvSpPr>
        <p:spPr>
          <a:xfrm>
            <a:off x="251520" y="476672"/>
            <a:ext cx="6457950" cy="83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b="1" dirty="0">
                <a:solidFill>
                  <a:schemeClr val="bg1"/>
                </a:solidFill>
              </a:rPr>
              <a:t>DV2R - MOTOS</a:t>
            </a:r>
          </a:p>
        </p:txBody>
      </p:sp>
    </p:spTree>
    <p:extLst>
      <p:ext uri="{BB962C8B-B14F-4D97-AF65-F5344CB8AC3E}">
        <p14:creationId xmlns:p14="http://schemas.microsoft.com/office/powerpoint/2010/main" val="11522864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BRACICLO 2019">
    <a:dk1>
      <a:srgbClr val="026780"/>
    </a:dk1>
    <a:lt1>
      <a:srgbClr val="FFFFFF"/>
    </a:lt1>
    <a:dk2>
      <a:srgbClr val="026780"/>
    </a:dk2>
    <a:lt2>
      <a:srgbClr val="F5F9FD"/>
    </a:lt2>
    <a:accent1>
      <a:srgbClr val="00B4E3"/>
    </a:accent1>
    <a:accent2>
      <a:srgbClr val="66BB8F"/>
    </a:accent2>
    <a:accent3>
      <a:srgbClr val="C13021"/>
    </a:accent3>
    <a:accent4>
      <a:srgbClr val="3D7EC1"/>
    </a:accent4>
    <a:accent5>
      <a:srgbClr val="710533"/>
    </a:accent5>
    <a:accent6>
      <a:srgbClr val="C39CA1"/>
    </a:accent6>
    <a:hlink>
      <a:srgbClr val="66BB8F"/>
    </a:hlink>
    <a:folHlink>
      <a:srgbClr val="8D3B23"/>
    </a:folHlink>
  </a:clrScheme>
  <a:fontScheme name="ABRACICLO 2019">
    <a:majorFont>
      <a:latin typeface="Roboto"/>
      <a:ea typeface=""/>
      <a:cs typeface=""/>
    </a:majorFont>
    <a:minorFont>
      <a:latin typeface="Yu Gothic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ABRACICLO 2019">
    <a:dk1>
      <a:srgbClr val="026780"/>
    </a:dk1>
    <a:lt1>
      <a:srgbClr val="FFFFFF"/>
    </a:lt1>
    <a:dk2>
      <a:srgbClr val="026780"/>
    </a:dk2>
    <a:lt2>
      <a:srgbClr val="F5F9FD"/>
    </a:lt2>
    <a:accent1>
      <a:srgbClr val="00B4E3"/>
    </a:accent1>
    <a:accent2>
      <a:srgbClr val="66BB8F"/>
    </a:accent2>
    <a:accent3>
      <a:srgbClr val="C13021"/>
    </a:accent3>
    <a:accent4>
      <a:srgbClr val="3D7EC1"/>
    </a:accent4>
    <a:accent5>
      <a:srgbClr val="710533"/>
    </a:accent5>
    <a:accent6>
      <a:srgbClr val="C39CA1"/>
    </a:accent6>
    <a:hlink>
      <a:srgbClr val="66BB8F"/>
    </a:hlink>
    <a:folHlink>
      <a:srgbClr val="8D3B23"/>
    </a:folHlink>
  </a:clrScheme>
  <a:fontScheme name="ABRACICLO 2019">
    <a:majorFont>
      <a:latin typeface="Roboto"/>
      <a:ea typeface=""/>
      <a:cs typeface=""/>
    </a:majorFont>
    <a:minorFont>
      <a:latin typeface="Yu Gothic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ABRACICLO 2019">
    <a:dk1>
      <a:srgbClr val="026780"/>
    </a:dk1>
    <a:lt1>
      <a:srgbClr val="FFFFFF"/>
    </a:lt1>
    <a:dk2>
      <a:srgbClr val="026780"/>
    </a:dk2>
    <a:lt2>
      <a:srgbClr val="F5F9FD"/>
    </a:lt2>
    <a:accent1>
      <a:srgbClr val="00B4E3"/>
    </a:accent1>
    <a:accent2>
      <a:srgbClr val="66BB8F"/>
    </a:accent2>
    <a:accent3>
      <a:srgbClr val="C13021"/>
    </a:accent3>
    <a:accent4>
      <a:srgbClr val="3D7EC1"/>
    </a:accent4>
    <a:accent5>
      <a:srgbClr val="710533"/>
    </a:accent5>
    <a:accent6>
      <a:srgbClr val="C39CA1"/>
    </a:accent6>
    <a:hlink>
      <a:srgbClr val="66BB8F"/>
    </a:hlink>
    <a:folHlink>
      <a:srgbClr val="8D3B23"/>
    </a:folHlink>
  </a:clrScheme>
  <a:fontScheme name="ABRACICLO 2019">
    <a:majorFont>
      <a:latin typeface="Roboto"/>
      <a:ea typeface=""/>
      <a:cs typeface=""/>
    </a:majorFont>
    <a:minorFont>
      <a:latin typeface="Yu Gothic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ABRACICLO 2019">
    <a:dk1>
      <a:srgbClr val="026780"/>
    </a:dk1>
    <a:lt1>
      <a:srgbClr val="FFFFFF"/>
    </a:lt1>
    <a:dk2>
      <a:srgbClr val="026780"/>
    </a:dk2>
    <a:lt2>
      <a:srgbClr val="F5F9FD"/>
    </a:lt2>
    <a:accent1>
      <a:srgbClr val="00B4E3"/>
    </a:accent1>
    <a:accent2>
      <a:srgbClr val="66BB8F"/>
    </a:accent2>
    <a:accent3>
      <a:srgbClr val="C13021"/>
    </a:accent3>
    <a:accent4>
      <a:srgbClr val="3D7EC1"/>
    </a:accent4>
    <a:accent5>
      <a:srgbClr val="710533"/>
    </a:accent5>
    <a:accent6>
      <a:srgbClr val="C39CA1"/>
    </a:accent6>
    <a:hlink>
      <a:srgbClr val="66BB8F"/>
    </a:hlink>
    <a:folHlink>
      <a:srgbClr val="8D3B23"/>
    </a:folHlink>
  </a:clrScheme>
  <a:fontScheme name="ABRACICLO 2019">
    <a:majorFont>
      <a:latin typeface="Roboto"/>
      <a:ea typeface=""/>
      <a:cs typeface=""/>
    </a:majorFont>
    <a:minorFont>
      <a:latin typeface="Yu Gothic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ABRACICLO 2019">
    <a:dk1>
      <a:srgbClr val="026780"/>
    </a:dk1>
    <a:lt1>
      <a:srgbClr val="FFFFFF"/>
    </a:lt1>
    <a:dk2>
      <a:srgbClr val="026780"/>
    </a:dk2>
    <a:lt2>
      <a:srgbClr val="F5F9FD"/>
    </a:lt2>
    <a:accent1>
      <a:srgbClr val="00B4E3"/>
    </a:accent1>
    <a:accent2>
      <a:srgbClr val="66BB8F"/>
    </a:accent2>
    <a:accent3>
      <a:srgbClr val="C13021"/>
    </a:accent3>
    <a:accent4>
      <a:srgbClr val="3D7EC1"/>
    </a:accent4>
    <a:accent5>
      <a:srgbClr val="710533"/>
    </a:accent5>
    <a:accent6>
      <a:srgbClr val="C39CA1"/>
    </a:accent6>
    <a:hlink>
      <a:srgbClr val="66BB8F"/>
    </a:hlink>
    <a:folHlink>
      <a:srgbClr val="8D3B23"/>
    </a:folHlink>
  </a:clrScheme>
  <a:fontScheme name="ABRACICLO 2019">
    <a:majorFont>
      <a:latin typeface="Roboto"/>
      <a:ea typeface=""/>
      <a:cs typeface=""/>
    </a:majorFont>
    <a:minorFont>
      <a:latin typeface="Yu Gothic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ABRACICLO 2019">
    <a:dk1>
      <a:srgbClr val="026780"/>
    </a:dk1>
    <a:lt1>
      <a:srgbClr val="FFFFFF"/>
    </a:lt1>
    <a:dk2>
      <a:srgbClr val="026780"/>
    </a:dk2>
    <a:lt2>
      <a:srgbClr val="F5F9FD"/>
    </a:lt2>
    <a:accent1>
      <a:srgbClr val="00B4E3"/>
    </a:accent1>
    <a:accent2>
      <a:srgbClr val="66BB8F"/>
    </a:accent2>
    <a:accent3>
      <a:srgbClr val="C13021"/>
    </a:accent3>
    <a:accent4>
      <a:srgbClr val="3D7EC1"/>
    </a:accent4>
    <a:accent5>
      <a:srgbClr val="710533"/>
    </a:accent5>
    <a:accent6>
      <a:srgbClr val="C39CA1"/>
    </a:accent6>
    <a:hlink>
      <a:srgbClr val="66BB8F"/>
    </a:hlink>
    <a:folHlink>
      <a:srgbClr val="8D3B23"/>
    </a:folHlink>
  </a:clrScheme>
  <a:fontScheme name="ABRACICLO 2019">
    <a:majorFont>
      <a:latin typeface="Roboto"/>
      <a:ea typeface=""/>
      <a:cs typeface=""/>
    </a:majorFont>
    <a:minorFont>
      <a:latin typeface="Yu Gothic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06b056e2-7ddb-4f31-a510-f19fdcc3f692" origin="userSelected">
  <element uid="id_classification_nonbusiness" value=""/>
</sisl>
</file>

<file path=customXml/itemProps1.xml><?xml version="1.0" encoding="utf-8"?>
<ds:datastoreItem xmlns:ds="http://schemas.openxmlformats.org/officeDocument/2006/customXml" ds:itemID="{12DD693C-5676-4F0E-BD58-D308E2CB69BA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</TotalTime>
  <Words>587</Words>
  <Application>Microsoft Office PowerPoint</Application>
  <PresentationFormat>Apresentação na tela (4:3)</PresentationFormat>
  <Paragraphs>263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Insight trade</dc:creator>
  <cp:lastModifiedBy>Paulo</cp:lastModifiedBy>
  <cp:revision>31</cp:revision>
  <dcterms:created xsi:type="dcterms:W3CDTF">2016-07-19T15:49:57Z</dcterms:created>
  <dcterms:modified xsi:type="dcterms:W3CDTF">2019-11-28T20:05:10Z</dcterms:modified>
  <cp:category>XPTOPublic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38b18231-9cf3-4196-92b2-8bbffbc7518f</vt:lpwstr>
  </property>
  <property fmtid="{D5CDD505-2E9C-101B-9397-08002B2CF9AE}" pid="3" name="bjSaver">
    <vt:lpwstr>L0F1u1YMlRVwR4KD6iUYrMvlR4bwBXVV</vt:lpwstr>
  </property>
  <property fmtid="{D5CDD505-2E9C-101B-9397-08002B2CF9AE}" pid="4" name="bjDocumentLabelXML">
    <vt:lpwstr>&lt;?xml version="1.0" encoding="us-ascii"?&gt;&lt;sisl xmlns:xsd="http://www.w3.org/2001/XMLSchema" xmlns:xsi="http://www.w3.org/2001/XMLSchema-instance" sislVersion="0" policy="06b056e2-7ddb-4f31-a510-f19fdcc3f692" origin="userSelected" xmlns="http://www.boldonj</vt:lpwstr>
  </property>
  <property fmtid="{D5CDD505-2E9C-101B-9397-08002B2CF9AE}" pid="5" name="bjDocumentLabelXML-0">
    <vt:lpwstr>ames.com/2008/01/sie/internal/label"&gt;&lt;element uid="id_classification_nonbusiness" value="" /&gt;&lt;/sisl&gt;</vt:lpwstr>
  </property>
  <property fmtid="{D5CDD505-2E9C-101B-9397-08002B2CF9AE}" pid="6" name="bjDocumentSecurityLabel">
    <vt:lpwstr>NÃO CLASSIFICADA</vt:lpwstr>
  </property>
</Properties>
</file>