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4" r:id="rId3"/>
    <p:sldId id="273" r:id="rId4"/>
    <p:sldId id="271" r:id="rId5"/>
    <p:sldId id="261" r:id="rId6"/>
    <p:sldId id="266" r:id="rId7"/>
    <p:sldId id="272" r:id="rId8"/>
  </p:sldIdLst>
  <p:sldSz cx="9144000" cy="6858000" type="screen4x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26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ABIFER\Google%20Drive\Projeto%20Banco%20de%20Dados%20ABIFER\Estat&#237;sticas%20Ind&#250;stria%20Ferrovi&#225;ria%20Nacional\Gr&#225;ficos%20Produ&#231;&#227;o%20Ferrovi&#225;ri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ABIFER\Google%20Drive\Projeto%20Banco%20de%20Dados%20ABIFER\Estat&#237;sticas%20Ind&#250;stria%20Ferrovi&#225;ria%20Nacional\Gr&#225;ficos%20Produ&#231;&#227;o%20Ferrovi&#225;ri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F8F8F8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r>
              <a:rPr lang="pt-BR" dirty="0">
                <a:solidFill>
                  <a:srgbClr val="F8F8F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PRODUÇÃO ANUAL</a:t>
            </a:r>
          </a:p>
        </c:rich>
      </c:tx>
      <c:overlay val="0"/>
      <c:spPr>
        <a:solidFill>
          <a:schemeClr val="accent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F8F8F8"/>
              </a:solidFill>
              <a:latin typeface="Arial Black" panose="020B0A040201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1">
                  <a:alpha val="8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11-4EAE-B314-CEE5BEA79FCD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>
                  <a:alpha val="80000"/>
                </a:srgb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111-4EAE-B314-CEE5BEA79FCD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>
                  <a:alpha val="85000"/>
                </a:srgb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111-4EAE-B314-CEE5BEA79FCD}"/>
              </c:ext>
            </c:extLst>
          </c:dPt>
          <c:dLbls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000066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111-4EAE-B314-CEE5BEA79FCD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000066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111-4EAE-B314-CEE5BEA79F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'Planilha1 (2)'!$I$6:$I$16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2019*</c:v>
                </c:pt>
                <c:pt idx="10">
                  <c:v>2020*</c:v>
                </c:pt>
              </c:strCache>
            </c:strRef>
          </c:cat>
          <c:val>
            <c:numRef>
              <c:f>'Planilha1 (2)'!$J$6:$J$16</c:f>
              <c:numCache>
                <c:formatCode>#,##0</c:formatCode>
                <c:ptCount val="11"/>
                <c:pt idx="0">
                  <c:v>3261</c:v>
                </c:pt>
                <c:pt idx="1">
                  <c:v>5616</c:v>
                </c:pt>
                <c:pt idx="2">
                  <c:v>2918</c:v>
                </c:pt>
                <c:pt idx="3">
                  <c:v>2280</c:v>
                </c:pt>
                <c:pt idx="4">
                  <c:v>4703</c:v>
                </c:pt>
                <c:pt idx="5">
                  <c:v>4683</c:v>
                </c:pt>
                <c:pt idx="6">
                  <c:v>3903</c:v>
                </c:pt>
                <c:pt idx="7">
                  <c:v>2878</c:v>
                </c:pt>
                <c:pt idx="8">
                  <c:v>2566</c:v>
                </c:pt>
                <c:pt idx="9">
                  <c:v>1500</c:v>
                </c:pt>
                <c:pt idx="10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11-4EAE-B314-CEE5BEA79FC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481687192"/>
        <c:axId val="481687848"/>
      </c:barChart>
      <c:catAx>
        <c:axId val="481687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 Previsão</a:t>
                </a:r>
              </a:p>
            </c:rich>
          </c:tx>
          <c:layout>
            <c:manualLayout>
              <c:xMode val="edge"/>
              <c:yMode val="edge"/>
              <c:x val="0.8591199357478797"/>
              <c:y val="0.937209173261828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481687848"/>
        <c:crosses val="autoZero"/>
        <c:auto val="1"/>
        <c:lblAlgn val="ctr"/>
        <c:lblOffset val="100"/>
        <c:noMultiLvlLbl val="0"/>
      </c:catAx>
      <c:valAx>
        <c:axId val="4816878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81687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blipFill dpi="0" rotWithShape="1">
      <a:blip xmlns:r="http://schemas.openxmlformats.org/officeDocument/2006/relationships" r:embed="rId3"/>
      <a:srcRect/>
      <a:stretch>
        <a:fillRect/>
      </a:stretch>
    </a:blip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blipFill>
            <a:blip xmlns:r="http://schemas.openxmlformats.org/officeDocument/2006/relationships" r:embed="rId3"/>
            <a:stretch>
              <a:fillRect/>
            </a:stretch>
          </a:blipFill>
        </a:defRPr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pt-BR" sz="18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PRODUÇÃO ANUAL</a:t>
            </a:r>
          </a:p>
        </c:rich>
      </c:tx>
      <c:overlay val="0"/>
      <c:spPr>
        <a:solidFill>
          <a:schemeClr val="accent1">
            <a:alpha val="8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1">
                  <a:alpha val="8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BF-410F-8DF1-26EAC3E335B5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>
                  <a:alpha val="80000"/>
                </a:srgb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BF-410F-8DF1-26EAC3E335B5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>
                  <a:alpha val="85000"/>
                </a:srgb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BF-410F-8DF1-26EAC3E335B5}"/>
              </c:ext>
            </c:extLst>
          </c:dPt>
          <c:dLbls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000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8BF-410F-8DF1-26EAC3E335B5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000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8BF-410F-8DF1-26EAC3E335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'Planilha1 (2)'!$E$6:$E$16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2019*</c:v>
                </c:pt>
                <c:pt idx="10">
                  <c:v>2020*</c:v>
                </c:pt>
              </c:strCache>
            </c:strRef>
          </c:cat>
          <c:val>
            <c:numRef>
              <c:f>'Planilha1 (2)'!$F$6:$F$16</c:f>
              <c:numCache>
                <c:formatCode>#,##0</c:formatCode>
                <c:ptCount val="11"/>
                <c:pt idx="0">
                  <c:v>68</c:v>
                </c:pt>
                <c:pt idx="1">
                  <c:v>113</c:v>
                </c:pt>
                <c:pt idx="2">
                  <c:v>70</c:v>
                </c:pt>
                <c:pt idx="3">
                  <c:v>83</c:v>
                </c:pt>
                <c:pt idx="4">
                  <c:v>80</c:v>
                </c:pt>
                <c:pt idx="5">
                  <c:v>129</c:v>
                </c:pt>
                <c:pt idx="6">
                  <c:v>109</c:v>
                </c:pt>
                <c:pt idx="7">
                  <c:v>81</c:v>
                </c:pt>
                <c:pt idx="8">
                  <c:v>64</c:v>
                </c:pt>
                <c:pt idx="9">
                  <c:v>40</c:v>
                </c:pt>
                <c:pt idx="1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BF-410F-8DF1-26EAC3E335B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81739672"/>
        <c:axId val="481735736"/>
      </c:barChart>
      <c:catAx>
        <c:axId val="481739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pt-BR" sz="1200" baseline="0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* Previsão</a:t>
                </a:r>
              </a:p>
            </c:rich>
          </c:tx>
          <c:layout>
            <c:manualLayout>
              <c:xMode val="edge"/>
              <c:yMode val="edge"/>
              <c:x val="0.85869868625708257"/>
              <c:y val="0.940951690936773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pt-BR"/>
          </a:p>
        </c:txPr>
        <c:crossAx val="481735736"/>
        <c:crosses val="autoZero"/>
        <c:auto val="1"/>
        <c:lblAlgn val="ctr"/>
        <c:lblOffset val="100"/>
        <c:noMultiLvlLbl val="0"/>
      </c:catAx>
      <c:valAx>
        <c:axId val="48173573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81739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blipFill dpi="0" rotWithShape="1">
      <a:blip xmlns:r="http://schemas.openxmlformats.org/officeDocument/2006/relationships" r:embed="rId3"/>
      <a:srcRect/>
      <a:stretch>
        <a:fillRect/>
      </a:stretch>
    </a:blip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5386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9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917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9799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907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843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1922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8622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744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4454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5603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382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099A8-2AF9-4D8F-8FAB-D4491CA244B4}" type="datetimeFigureOut">
              <a:rPr lang="pt-BR" smtClean="0"/>
              <a:t>28/11/2019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6456C-13D7-4743-A9BB-2BC5F439850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3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ubtítulo 2"/>
          <p:cNvSpPr>
            <a:spLocks noGrp="1"/>
          </p:cNvSpPr>
          <p:nvPr/>
        </p:nvSpPr>
        <p:spPr>
          <a:xfrm>
            <a:off x="0" y="5499652"/>
            <a:ext cx="5433391" cy="780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DESEMPENHO FERROVIÁRIO</a:t>
            </a:r>
          </a:p>
          <a:p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DE CARGAS 2019</a:t>
            </a:r>
          </a:p>
        </p:txBody>
      </p:sp>
    </p:spTree>
    <p:extLst>
      <p:ext uri="{BB962C8B-B14F-4D97-AF65-F5344CB8AC3E}">
        <p14:creationId xmlns:p14="http://schemas.microsoft.com/office/powerpoint/2010/main" val="200633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bg1"/>
                </a:solidFill>
              </a:rPr>
              <a:t>PRODUÇÃO BRASILEIRA DE</a:t>
            </a:r>
          </a:p>
          <a:p>
            <a:r>
              <a:rPr lang="pt-BR" sz="3200" b="1" dirty="0">
                <a:solidFill>
                  <a:schemeClr val="bg1"/>
                </a:solidFill>
              </a:rPr>
              <a:t>VAGÕES DE CARGA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29D8A3E-72BF-4AFB-9DBB-D7C7F5FAE0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552493"/>
              </p:ext>
            </p:extLst>
          </p:nvPr>
        </p:nvGraphicFramePr>
        <p:xfrm>
          <a:off x="251520" y="1311942"/>
          <a:ext cx="8640960" cy="4558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Subtítulo 2">
            <a:extLst>
              <a:ext uri="{FF2B5EF4-FFF2-40B4-BE49-F238E27FC236}">
                <a16:creationId xmlns:a16="http://schemas.microsoft.com/office/drawing/2014/main" id="{BCF8F366-7FDD-4A5E-BC40-55AA96850135}"/>
              </a:ext>
            </a:extLst>
          </p:cNvPr>
          <p:cNvSpPr>
            <a:spLocks noGrp="1"/>
          </p:cNvSpPr>
          <p:nvPr/>
        </p:nvSpPr>
        <p:spPr>
          <a:xfrm>
            <a:off x="251521" y="5870713"/>
            <a:ext cx="6284966" cy="987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b="1" dirty="0">
                <a:solidFill>
                  <a:schemeClr val="tx2">
                    <a:lumMod val="75000"/>
                  </a:schemeClr>
                </a:solidFill>
              </a:rPr>
              <a:t>CAPACIDADE INSTALADA ANUAL</a:t>
            </a:r>
          </a:p>
          <a:p>
            <a:r>
              <a:rPr lang="pt-BR" sz="2500" b="1" dirty="0">
                <a:solidFill>
                  <a:schemeClr val="tx2">
                    <a:lumMod val="75000"/>
                  </a:schemeClr>
                </a:solidFill>
              </a:rPr>
              <a:t>12.000 VAGÕES DE CARGA</a:t>
            </a:r>
          </a:p>
        </p:txBody>
      </p:sp>
    </p:spTree>
    <p:extLst>
      <p:ext uri="{BB962C8B-B14F-4D97-AF65-F5344CB8AC3E}">
        <p14:creationId xmlns:p14="http://schemas.microsoft.com/office/powerpoint/2010/main" val="198711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INOVAÇÕES TECNOLÓGICAS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17D1A66-087F-42E3-8F9A-696FAF6B8D96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1" r="4304" b="5455"/>
          <a:stretch/>
        </p:blipFill>
        <p:spPr>
          <a:xfrm>
            <a:off x="4998381" y="1339982"/>
            <a:ext cx="3240000" cy="2160000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78F4EA15-17A4-4476-8F1B-A31B885D6D1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21" y="1339982"/>
            <a:ext cx="324000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6E9EA32-8C70-4059-A421-006E145B607E}"/>
              </a:ext>
            </a:extLst>
          </p:cNvPr>
          <p:cNvPicPr>
            <a:picLocks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7" r="11675" b="25026"/>
          <a:stretch/>
        </p:blipFill>
        <p:spPr>
          <a:xfrm>
            <a:off x="905621" y="3656461"/>
            <a:ext cx="3240000" cy="2160000"/>
          </a:xfrm>
          <a:prstGeom prst="rect">
            <a:avLst/>
          </a:prstGeom>
        </p:spPr>
      </p:pic>
      <p:pic>
        <p:nvPicPr>
          <p:cNvPr id="16" name="Imagem 15" descr="Uma imagem contendo ao ar livre, céu&#10;&#10;Descrição gerada com alta confiança">
            <a:extLst>
              <a:ext uri="{FF2B5EF4-FFF2-40B4-BE49-F238E27FC236}">
                <a16:creationId xmlns:a16="http://schemas.microsoft.com/office/drawing/2014/main" id="{B7859C89-D028-4124-BC43-C27EC1ECA181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" r="2519"/>
          <a:stretch/>
        </p:blipFill>
        <p:spPr>
          <a:xfrm>
            <a:off x="4998381" y="3656461"/>
            <a:ext cx="3240000" cy="2160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6BE7E27-4CC8-483C-B8EE-3F8B8E491704}"/>
              </a:ext>
            </a:extLst>
          </p:cNvPr>
          <p:cNvSpPr txBox="1"/>
          <p:nvPr/>
        </p:nvSpPr>
        <p:spPr>
          <a:xfrm>
            <a:off x="1155608" y="3130650"/>
            <a:ext cx="1038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938679D-FF8E-41B0-911B-31DC0EA0DA0B}"/>
              </a:ext>
            </a:extLst>
          </p:cNvPr>
          <p:cNvSpPr txBox="1"/>
          <p:nvPr/>
        </p:nvSpPr>
        <p:spPr>
          <a:xfrm>
            <a:off x="5221108" y="3130650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DEPOIS</a:t>
            </a:r>
          </a:p>
        </p:txBody>
      </p:sp>
    </p:spTree>
    <p:extLst>
      <p:ext uri="{BB962C8B-B14F-4D97-AF65-F5344CB8AC3E}">
        <p14:creationId xmlns:p14="http://schemas.microsoft.com/office/powerpoint/2010/main" val="28064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bg1"/>
                </a:solidFill>
              </a:rPr>
              <a:t>PRODUÇÃO BRASILEIRA DE LOCOMOTIVAS</a:t>
            </a: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6A0102E0-18C0-429D-A858-4EA76AB43C60}"/>
              </a:ext>
            </a:extLst>
          </p:cNvPr>
          <p:cNvSpPr>
            <a:spLocks noGrp="1"/>
          </p:cNvSpPr>
          <p:nvPr/>
        </p:nvSpPr>
        <p:spPr>
          <a:xfrm>
            <a:off x="251520" y="5786651"/>
            <a:ext cx="5684465" cy="10713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b="1" dirty="0">
                <a:solidFill>
                  <a:schemeClr val="tx2">
                    <a:lumMod val="75000"/>
                  </a:schemeClr>
                </a:solidFill>
              </a:rPr>
              <a:t>CAPACIDADE INSTALADA ANUAL</a:t>
            </a:r>
          </a:p>
          <a:p>
            <a:r>
              <a:rPr lang="pt-BR" sz="2500" b="1" dirty="0">
                <a:solidFill>
                  <a:schemeClr val="tx2">
                    <a:lumMod val="75000"/>
                  </a:schemeClr>
                </a:solidFill>
              </a:rPr>
              <a:t>250 LOCOMOTIVAS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1BF9DA74-EE74-4744-9079-B880776A07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948523"/>
              </p:ext>
            </p:extLst>
          </p:nvPr>
        </p:nvGraphicFramePr>
        <p:xfrm>
          <a:off x="251520" y="1311942"/>
          <a:ext cx="8640960" cy="447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653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bg1"/>
                </a:solidFill>
              </a:rPr>
              <a:t>INOVAÇÕES TECNOLÓGICAS </a:t>
            </a:r>
          </a:p>
        </p:txBody>
      </p:sp>
      <p:pic>
        <p:nvPicPr>
          <p:cNvPr id="9" name="Picture 8" descr="C:\Users\Comunicacao\Pictures\calendario2014\janeiro2014.jpg">
            <a:extLst>
              <a:ext uri="{FF2B5EF4-FFF2-40B4-BE49-F238E27FC236}">
                <a16:creationId xmlns:a16="http://schemas.microsoft.com/office/drawing/2014/main" id="{3E50ED0A-29E8-409C-90EF-0CE8B24EDDA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76" y="3638366"/>
            <a:ext cx="324000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27DC158A-9F9C-4BB8-B017-217AF49E8D42" descr="27DC158A-9F9C-4BB8-B017-217AF49E8D42">
            <a:extLst>
              <a:ext uri="{FF2B5EF4-FFF2-40B4-BE49-F238E27FC236}">
                <a16:creationId xmlns:a16="http://schemas.microsoft.com/office/drawing/2014/main" id="{F81A3B6D-FE6A-43D8-9B02-F0B7122A22E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76" y="1339982"/>
            <a:ext cx="324000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1">
            <a:extLst>
              <a:ext uri="{FF2B5EF4-FFF2-40B4-BE49-F238E27FC236}">
                <a16:creationId xmlns:a16="http://schemas.microsoft.com/office/drawing/2014/main" id="{57A327C1-2AEE-48A4-923C-CEBF74A70DE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273" y="3638366"/>
            <a:ext cx="324000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 descr="Trem verde e amarelo&#10;&#10;Descrição gerada automaticamente">
            <a:extLst>
              <a:ext uri="{FF2B5EF4-FFF2-40B4-BE49-F238E27FC236}">
                <a16:creationId xmlns:a16="http://schemas.microsoft.com/office/drawing/2014/main" id="{723A8BFB-A9C0-4ADC-BD95-F6909FEDB602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273" y="1339982"/>
            <a:ext cx="324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7222706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bg1"/>
                </a:solidFill>
              </a:rPr>
              <a:t>PRINCIPAIS ACONTECIMENTOS EM 2019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BAF1468-F0DB-4FA0-87FC-4A110C0DC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19" y="1311943"/>
            <a:ext cx="8660469" cy="527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pt-BR" altLang="pt-BR" sz="2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pt-BR" altLang="pt-BR" sz="2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pt-BR" altLang="pt-BR" sz="2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Leilão da Ferrovia Norte-Sul – Vencedora RUMO</a:t>
            </a:r>
          </a:p>
          <a:p>
            <a:pPr marL="0" indent="0" eaLnBrk="1" hangingPunct="1"/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    Assinatura do contrato 31/07/2019</a:t>
            </a:r>
          </a:p>
          <a:p>
            <a:pPr marL="0" indent="0" eaLnBrk="1" hangingPunct="1"/>
            <a:endParaRPr lang="pt-BR" altLang="pt-BR" sz="2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0" indent="0" eaLnBrk="1" hangingPunct="1"/>
            <a:endParaRPr lang="pt-BR" altLang="pt-BR" sz="2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0" indent="0" eaLnBrk="1" hangingPunct="1"/>
            <a:endParaRPr lang="pt-BR" altLang="pt-BR" sz="2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Renovação Antecipada RUMO Malha Paulista</a:t>
            </a:r>
          </a:p>
          <a:p>
            <a:pPr marL="0" indent="0" eaLnBrk="1" hangingPunct="1"/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    Acórdão do TCU 27/11/2019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pt-BR" altLang="pt-BR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0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7222706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bg1"/>
                </a:solidFill>
              </a:rPr>
              <a:t>PRINCIPAIS PROJETOS PARA 2020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BAF1468-F0DB-4FA0-87FC-4A110C0DC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19" y="1311943"/>
            <a:ext cx="8660469" cy="527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Assinatura dos contratos de Renovação Antecipada</a:t>
            </a:r>
          </a:p>
          <a:p>
            <a:pPr marL="0" indent="0" eaLnBrk="1" hangingPunct="1"/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    VALE (EFVM/EFC) / MRS / VLI (FCA)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pt-BR" altLang="pt-BR" sz="2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Realização dos Leilões do PPI </a:t>
            </a:r>
          </a:p>
          <a:p>
            <a:pPr marL="0" indent="0"/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    FIOL / FERROGRÃO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pt-BR" altLang="pt-BR" sz="2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Expansão da malha através de Investimentos Cruzados </a:t>
            </a:r>
          </a:p>
          <a:p>
            <a:pPr marL="0" indent="0" eaLnBrk="1" hangingPunct="1"/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    FICO / EF-118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pt-BR" altLang="pt-BR" sz="2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Prorrogação do REPORTO</a:t>
            </a:r>
          </a:p>
          <a:p>
            <a:pPr marL="0" indent="0" eaLnBrk="1" hangingPunct="1"/>
            <a:endParaRPr lang="pt-BR" altLang="pt-BR" sz="2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Criação do RECARGA nos moldes do RETREM</a:t>
            </a:r>
          </a:p>
          <a:p>
            <a:pPr marL="0" indent="0" eaLnBrk="1" hangingPunct="1"/>
            <a:endParaRPr lang="pt-BR" altLang="pt-BR" sz="2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Aprovação do PLS 261 / Short Lines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pt-BR" altLang="pt-BR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40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</TotalTime>
  <Words>132</Words>
  <Application>Microsoft Office PowerPoint</Application>
  <PresentationFormat>Apresentação na tela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Trebuchet MS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Insight trade</dc:creator>
  <cp:lastModifiedBy>Alexandre Valdes</cp:lastModifiedBy>
  <cp:revision>39</cp:revision>
  <cp:lastPrinted>2019-11-28T22:54:56Z</cp:lastPrinted>
  <dcterms:created xsi:type="dcterms:W3CDTF">2017-01-11T20:14:35Z</dcterms:created>
  <dcterms:modified xsi:type="dcterms:W3CDTF">2019-11-28T23:33:56Z</dcterms:modified>
</cp:coreProperties>
</file>